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63" r:id="rId2"/>
    <p:sldId id="364" r:id="rId3"/>
    <p:sldId id="366" r:id="rId4"/>
    <p:sldId id="365" r:id="rId5"/>
    <p:sldId id="367" r:id="rId6"/>
    <p:sldId id="370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1F1F1"/>
    <a:srgbClr val="ECF0F1"/>
    <a:srgbClr val="F6F6F6"/>
    <a:srgbClr val="1B2C3F"/>
    <a:srgbClr val="10B4F1"/>
    <a:srgbClr val="37A9DC"/>
    <a:srgbClr val="5A7CA0"/>
    <a:srgbClr val="2D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53" autoAdjust="0"/>
    <p:restoredTop sz="82710"/>
  </p:normalViewPr>
  <p:slideViewPr>
    <p:cSldViewPr snapToGrid="0" snapToObjects="1" showGuides="1">
      <p:cViewPr varScale="1">
        <p:scale>
          <a:sx n="84" d="100"/>
          <a:sy n="84" d="100"/>
        </p:scale>
        <p:origin x="184" y="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42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A2648-D8FF-4D0D-BBDA-ADD97069BDF9}" type="datetimeFigureOut">
              <a:rPr lang="de-DE" smtClean="0"/>
              <a:t>28.11.25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4C39D-99B5-4B6C-B5BB-43D9247CF9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195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13A8F-4B0F-4A86-8E76-258BF0406628}" type="datetimeFigureOut">
              <a:rPr lang="de-DE" smtClean="0"/>
              <a:t>28.11.25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4D0E4-ACE7-4A79-B98D-443CEA5CE4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13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Gehe auf das Fake-Profil und wähle die drei Punkte oben rechts.</a:t>
            </a:r>
          </a:p>
          <a:p>
            <a:r>
              <a:rPr lang="de-DE" dirty="0"/>
              <a:t>Wähle dann "Melden".</a:t>
            </a:r>
          </a:p>
          <a:p>
            <a:r>
              <a:rPr lang="de-DE" dirty="0"/>
              <a:t>Wähle “Dieses Konto im Allgemeinen".</a:t>
            </a:r>
          </a:p>
          <a:p>
            <a:r>
              <a:rPr lang="de-DE" dirty="0"/>
              <a:t>Jetzt kannst du auswählen, worum es geht, nämlich: "Er/Sie gibt vor, jemand anderes zu sein“.</a:t>
            </a:r>
          </a:p>
          <a:p>
            <a:r>
              <a:rPr lang="de-DE" dirty="0"/>
              <a:t>Wähle dann aus, wer nachgeahmt wird. Du kannst auch melden, wenn es z. B. um ein Fake-Profil von deinen </a:t>
            </a:r>
            <a:r>
              <a:rPr lang="de-DE" dirty="0" err="1"/>
              <a:t>Freund:innen</a:t>
            </a:r>
            <a:r>
              <a:rPr lang="de-DE" dirty="0"/>
              <a:t> geht. In diesem Fall wählst du „Mich“.</a:t>
            </a:r>
          </a:p>
          <a:p>
            <a:r>
              <a:rPr lang="de-DE" dirty="0"/>
              <a:t>Dann kannst du auswählen, wie sich das Problem am besten beschreiben lässt.</a:t>
            </a:r>
          </a:p>
          <a:p>
            <a:r>
              <a:rPr lang="de-DE" dirty="0"/>
              <a:t>Am Ende siehst du nochmal eine Übersicht, von dem, was du ausgewählt hast. Drücke zum Abschließen auf „Senden“.</a:t>
            </a:r>
          </a:p>
          <a:p>
            <a:r>
              <a:rPr lang="de-DE" dirty="0"/>
              <a:t>Bitte deine Freunde darum, das Profil ebenfalls zu melden.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96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bedeutet natürlich nicht, dass man sofort ein Fake Profil aufgespürt hat, nur weil das Bild sehr professionell ist oder eine Person nur wenige Beiträge postet – aber kommen mehrere Punkte zusammen, steigt die Chance, ein Fake Profil entdeckt zu haben.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de-DE" dirty="0">
                <a:sym typeface="Wingdings" pitchFamily="2" charset="2"/>
              </a:rPr>
              <a:t>Andersherum kann es natürlich auch sein, dass sich ein Fake Profil nicht so leicht aufspüren lässt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de-DE" dirty="0">
                <a:sym typeface="Wingdings" pitchFamily="2" charset="2"/>
              </a:rPr>
              <a:t>Diese Punkte sind also nur Hinweise und keine Beweise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45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Führe die Bilder-Rückwärtssuche am besten live vor. Nimm dafür das markierte Foto aus dem Ordner. </a:t>
            </a:r>
          </a:p>
          <a:p>
            <a:r>
              <a:rPr lang="de-DE"/>
              <a:t>Du </a:t>
            </a:r>
            <a:r>
              <a:rPr lang="de-DE" dirty="0"/>
              <a:t>kannst außerdem darauf hinweisen, dass man die Bilder-Rückwärtssuche auch verwenden kann, um eine Falschnachricht (die auf einem Foto beruht) </a:t>
            </a:r>
            <a:r>
              <a:rPr lang="de-DE"/>
              <a:t>zu entlarven.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83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Part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636" y="2790173"/>
            <a:ext cx="9252000" cy="76346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defRPr sz="4000" b="0" i="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2636" y="3605278"/>
            <a:ext cx="9252000" cy="43204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42636" y="4181519"/>
            <a:ext cx="9252000" cy="360363"/>
          </a:xfrm>
        </p:spPr>
        <p:txBody>
          <a:bodyPr>
            <a:noAutofit/>
          </a:bodyPr>
          <a:lstStyle>
            <a:lvl1pPr marL="17780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b="0">
                <a:latin typeface="+mj-lt"/>
              </a:defRPr>
            </a:lvl2pPr>
            <a:lvl3pPr>
              <a:defRPr b="0">
                <a:latin typeface="+mj-lt"/>
              </a:defRPr>
            </a:lvl3pPr>
            <a:lvl4pPr>
              <a:defRPr b="0">
                <a:latin typeface="+mj-lt"/>
              </a:defRPr>
            </a:lvl4pPr>
            <a:lvl5pPr>
              <a:defRPr b="0">
                <a:latin typeface="+mj-lt"/>
              </a:defRPr>
            </a:lvl5pPr>
          </a:lstStyle>
          <a:p>
            <a:pPr marL="177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Referent(en): Name(en)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0" y="5406802"/>
            <a:ext cx="12192000" cy="14511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6394EFD-3DB4-EF4F-BB89-5831A66031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8" y="5886998"/>
            <a:ext cx="3566160" cy="785404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CE5046AF-B53F-F94D-8B97-CD03064FF938}"/>
              </a:ext>
            </a:extLst>
          </p:cNvPr>
          <p:cNvSpPr txBox="1"/>
          <p:nvPr userDrawn="1"/>
        </p:nvSpPr>
        <p:spPr>
          <a:xfrm>
            <a:off x="576000" y="5638597"/>
            <a:ext cx="1093188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9525" indent="0" algn="l">
              <a:tabLst/>
            </a:pPr>
            <a:r>
              <a:rPr lang="de-DE" sz="1600" b="1" i="0" kern="1200" baseline="0" dirty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Ein Angebot von:						Redaktion: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5F71A1C-E5BC-A85A-8707-CCAA1CFAB6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115" y="6045700"/>
            <a:ext cx="1907610" cy="46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5EDAF86-5EC7-8C6C-B031-84D0555E2E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6" y="394286"/>
            <a:ext cx="3630220" cy="6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38201" y="2783454"/>
            <a:ext cx="3360000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415367" y="2783454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836933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383487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F92309D-B68E-E14F-AEC1-A0A28CBAF1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541964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BA13D4EA-63D4-C64C-A36C-9AA24680C57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416000" y="541962"/>
            <a:ext cx="3360000" cy="2160000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DE" dirty="0"/>
          </a:p>
        </p:txBody>
      </p:sp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20496240-9E72-3849-A34D-AFC2BE55F8E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36932" y="3492653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6" name="Inhaltsplatzhalter 3">
            <a:extLst>
              <a:ext uri="{FF2B5EF4-FFF2-40B4-BE49-F238E27FC236}">
                <a16:creationId xmlns:a16="http://schemas.microsoft.com/office/drawing/2014/main" id="{F50FB8C2-2F2E-3148-A56C-635D3039A7BC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384755" y="3492652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43A222A8-2DEE-CA48-8A66-31FED1B6CA5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85461" y="2783454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E5931C7-E7CA-3A4E-B86C-887A7C7E73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53581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9" name="Inhaltsplatzhalter 3">
            <a:extLst>
              <a:ext uri="{FF2B5EF4-FFF2-40B4-BE49-F238E27FC236}">
                <a16:creationId xmlns:a16="http://schemas.microsoft.com/office/drawing/2014/main" id="{BC264A50-17FA-6649-A454-349B36C01942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986093" y="541962"/>
            <a:ext cx="3360000" cy="2160000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DE" dirty="0"/>
          </a:p>
        </p:txBody>
      </p:sp>
      <p:sp>
        <p:nvSpPr>
          <p:cNvPr id="30" name="Inhaltsplatzhalter 3">
            <a:extLst>
              <a:ext uri="{FF2B5EF4-FFF2-40B4-BE49-F238E27FC236}">
                <a16:creationId xmlns:a16="http://schemas.microsoft.com/office/drawing/2014/main" id="{A538D173-DD0B-134B-8A8E-71D55E21BEFD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954848" y="3492652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386531" y="2783454"/>
            <a:ext cx="3360000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933085" y="2783454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2386530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5933085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F92309D-B68E-E14F-AEC1-A0A28CBAF1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86529" y="541964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BA13D4EA-63D4-C64C-A36C-9AA24680C57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34352" y="541962"/>
            <a:ext cx="3360000" cy="2160000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DE" dirty="0"/>
          </a:p>
        </p:txBody>
      </p:sp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20496240-9E72-3849-A34D-AFC2BE55F8E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2386529" y="3492653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6" name="Inhaltsplatzhalter 3">
            <a:extLst>
              <a:ext uri="{FF2B5EF4-FFF2-40B4-BE49-F238E27FC236}">
                <a16:creationId xmlns:a16="http://schemas.microsoft.com/office/drawing/2014/main" id="{F50FB8C2-2F2E-3148-A56C-635D3039A7BC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934352" y="3492652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57979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77331" y="5735126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412670" y="5735126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7957893" y="5735126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8D399B13-8BD6-634F-9EB5-2C89B78F87E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7332" y="540326"/>
            <a:ext cx="336126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1556102-F962-4B49-9CCB-A14C041D68C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412669" y="540325"/>
            <a:ext cx="336126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7512757D-95D2-1640-B0F8-1363E6AFC477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957893" y="540324"/>
            <a:ext cx="336126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78222" y="5735126"/>
            <a:ext cx="4930907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367432" y="5735126"/>
            <a:ext cx="4930907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91497B0B-A9DD-724B-9EE5-2F367DEE15D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8222" y="540326"/>
            <a:ext cx="493090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D2F510BF-7BBD-2145-9976-6784442078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67432" y="540325"/>
            <a:ext cx="493090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(außerhalb da nicht sichtbar)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enplatzhalter 6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Mediaclip durch Klicken auf Symbol hinzufügen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229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7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254000">
            <a:noFill/>
            <a:miter lim="800000"/>
          </a:ln>
        </p:spPr>
        <p:txBody>
          <a:bodyPr vert="horz" wrap="square" lIns="216000" tIns="216000" rIns="216000" bIns="216000" rtlCol="0" anchor="ctr" anchorCtr="0">
            <a:normAutofit/>
          </a:bodyPr>
          <a:lstStyle>
            <a:lvl1pPr algn="ctr">
              <a:defRPr lang="de-DE" sz="5400" b="0" i="0" baseline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lvl="0" indent="0"/>
            <a:r>
              <a:rPr lang="de-DE" dirty="0"/>
              <a:t>Abschnittstitel</a:t>
            </a:r>
          </a:p>
        </p:txBody>
      </p:sp>
    </p:spTree>
    <p:extLst>
      <p:ext uri="{BB962C8B-B14F-4D97-AF65-F5344CB8AC3E}">
        <p14:creationId xmlns:p14="http://schemas.microsoft.com/office/powerpoint/2010/main" val="10707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665018"/>
            <a:ext cx="10439515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(außerhalb da nicht sichtbar)</a:t>
            </a:r>
          </a:p>
        </p:txBody>
      </p:sp>
    </p:spTree>
    <p:extLst>
      <p:ext uri="{BB962C8B-B14F-4D97-AF65-F5344CB8AC3E}">
        <p14:creationId xmlns:p14="http://schemas.microsoft.com/office/powerpoint/2010/main" val="106520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50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(außerhalb da nicht sichtbar)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9B7CEA83-D16B-C5F0-A39F-860485EB82C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00351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4000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1481959"/>
            <a:ext cx="10439515" cy="4711023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79649" y="665018"/>
            <a:ext cx="10439516" cy="609618"/>
          </a:xfrm>
          <a:prstGeom prst="rect">
            <a:avLst/>
          </a:prstGeom>
        </p:spPr>
        <p:txBody>
          <a:bodyPr wrap="square" lIns="360000" tIns="46800" rIns="360000" anchor="ctr" anchorCtr="0"/>
          <a:lstStyle>
            <a:lvl1pPr algn="l"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9305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1481959"/>
            <a:ext cx="5112000" cy="4711023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79649" y="665018"/>
            <a:ext cx="10439516" cy="609618"/>
          </a:xfrm>
          <a:prstGeom prst="rect">
            <a:avLst/>
          </a:prstGeom>
        </p:spPr>
        <p:txBody>
          <a:bodyPr wrap="square" lIns="360000" tIns="46800" rIns="360000" anchor="ctr" anchorCtr="0"/>
          <a:lstStyle>
            <a:lvl1pPr algn="l"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708F2657-CD1B-BA63-8F74-3CC01614952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07165" y="1481958"/>
            <a:ext cx="5112000" cy="4711023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1023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665018"/>
            <a:ext cx="10439515" cy="5527964"/>
          </a:xfrm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nd Bildelement T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AF47547F-0C18-BA4D-B87D-062806808C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10660" y="665018"/>
            <a:ext cx="4708505" cy="5527964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497B7195-69DC-D967-4837-42ECAD2B37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79650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und Bildelement T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497B7195-69DC-D967-4837-42ECAD2B37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41800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AF0A0F45-FF6D-0296-FE14-D327AE73E52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79650" y="665018"/>
            <a:ext cx="4708505" cy="5527964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8880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371" y="264406"/>
            <a:ext cx="11329259" cy="628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44F315-BF47-2E43-9A76-29A1782EE6E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311" y="6373746"/>
            <a:ext cx="1922318" cy="34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1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3" r:id="rId2"/>
    <p:sldLayoutId id="2147483701" r:id="rId3"/>
    <p:sldLayoutId id="2147483703" r:id="rId4"/>
    <p:sldLayoutId id="2147483702" r:id="rId5"/>
    <p:sldLayoutId id="2147483704" r:id="rId6"/>
    <p:sldLayoutId id="2147483681" r:id="rId7"/>
    <p:sldLayoutId id="2147483699" r:id="rId8"/>
    <p:sldLayoutId id="2147483705" r:id="rId9"/>
    <p:sldLayoutId id="2147483689" r:id="rId10"/>
    <p:sldLayoutId id="2147483700" r:id="rId11"/>
    <p:sldLayoutId id="2147483686" r:id="rId12"/>
    <p:sldLayoutId id="2147483690" r:id="rId13"/>
    <p:sldLayoutId id="2147483682" r:id="rId14"/>
    <p:sldLayoutId id="2147483674" r:id="rId15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24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20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18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16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16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FE0CA-07B6-DE6C-1463-5E4A8B44A8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Vorsicht bei Fake Profilen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85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8250D6B-CF26-2127-275B-30DF6C1CAB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C622F85-2635-AA48-5FEB-5B8ABC7672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/>
              <a:t>Situation 1: </a:t>
            </a:r>
          </a:p>
          <a:p>
            <a:pPr marL="0" indent="0" algn="ctr">
              <a:buNone/>
            </a:pPr>
            <a:r>
              <a:rPr lang="de-DE" dirty="0"/>
              <a:t>Stell dir vor, deine beste Freundin oder dein bester Freund schreibt dir: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>
              <a:sym typeface="Wingdings" pitchFamily="2" charset="2"/>
            </a:endParaRPr>
          </a:p>
          <a:p>
            <a:pPr marL="0" indent="0" algn="ctr">
              <a:buNone/>
            </a:pPr>
            <a:endParaRPr lang="de-DE" dirty="0">
              <a:sym typeface="Wingdings" pitchFamily="2" charset="2"/>
            </a:endParaRPr>
          </a:p>
          <a:p>
            <a:pPr marL="0" indent="0" algn="ctr">
              <a:buNone/>
            </a:pPr>
            <a:endParaRPr lang="de-DE" dirty="0">
              <a:sym typeface="Wingdings" pitchFamily="2" charset="2"/>
            </a:endParaRPr>
          </a:p>
          <a:p>
            <a:pPr marL="0" indent="0" algn="ctr">
              <a:buNone/>
            </a:pPr>
            <a:endParaRPr lang="de-DE" dirty="0">
              <a:sym typeface="Wingdings" pitchFamily="2" charset="2"/>
            </a:endParaRPr>
          </a:p>
          <a:p>
            <a:pPr marL="0" indent="0" algn="ctr">
              <a:buNone/>
            </a:pPr>
            <a:endParaRPr lang="de-DE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de-DE" dirty="0">
                <a:sym typeface="Wingdings" pitchFamily="2" charset="2"/>
              </a:rPr>
              <a:t>Aber Moment mal! </a:t>
            </a:r>
          </a:p>
          <a:p>
            <a:pPr marL="0" indent="0" algn="ctr">
              <a:buNone/>
            </a:pPr>
            <a:r>
              <a:rPr lang="de-DE" dirty="0">
                <a:sym typeface="Wingdings" pitchFamily="2" charset="2"/>
              </a:rPr>
              <a:t>Du hast doch gar keinen (neuen) Instagram-Kanal?!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01F9B11-C981-3079-4B30-92A2642AA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Abgerundete rechteckige Legende 1">
            <a:extLst>
              <a:ext uri="{FF2B5EF4-FFF2-40B4-BE49-F238E27FC236}">
                <a16:creationId xmlns:a16="http://schemas.microsoft.com/office/drawing/2014/main" id="{258A4310-C810-C003-95BC-A5D43DC492AE}"/>
              </a:ext>
            </a:extLst>
          </p:cNvPr>
          <p:cNvSpPr/>
          <p:nvPr/>
        </p:nvSpPr>
        <p:spPr>
          <a:xfrm>
            <a:off x="3383280" y="2363724"/>
            <a:ext cx="5425440" cy="1641776"/>
          </a:xfrm>
          <a:prstGeom prst="wedgeRoundRectCallout">
            <a:avLst>
              <a:gd name="adj1" fmla="val -54915"/>
              <a:gd name="adj2" fmla="val -33679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65000"/>
              </a:schemeClr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400" dirty="0">
                <a:solidFill>
                  <a:schemeClr val="tx1"/>
                </a:solidFill>
                <a:sym typeface="Wingdings" pitchFamily="2" charset="2"/>
              </a:rPr>
              <a:t>Hey du, sag mal, seit wann hast du denn eigentlich einen neuen Instagram-Kanal? Das hast du ja gar nicht erzählt! </a:t>
            </a:r>
            <a:r>
              <a:rPr lang="de-DE" sz="1400" dirty="0">
                <a:solidFill>
                  <a:schemeClr val="tx1"/>
                </a:solidFill>
              </a:rPr>
              <a:t>						 </a:t>
            </a: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14:02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94B4503-53B7-D5B3-3676-A106F1F99E90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8" t="5080" r="-2208" b="29181"/>
          <a:stretch/>
        </p:blipFill>
        <p:spPr bwMode="auto">
          <a:xfrm>
            <a:off x="2845803" y="2000434"/>
            <a:ext cx="507725" cy="5071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39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B0D1EDA-5F4D-ED85-9DC7-5971AB96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 descr="Ein Bild, das Text, Screenshot, Website, Design enthält.&#10;&#10;KI-generierte Inhalte können fehlerhaft sein.">
            <a:extLst>
              <a:ext uri="{FF2B5EF4-FFF2-40B4-BE49-F238E27FC236}">
                <a16:creationId xmlns:a16="http://schemas.microsoft.com/office/drawing/2014/main" id="{94445FAF-9030-FE49-8D67-4FEE8DE41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4" y="426553"/>
            <a:ext cx="2968344" cy="6004889"/>
          </a:xfrm>
          <a:prstGeom prst="rect">
            <a:avLst/>
          </a:prstGeom>
        </p:spPr>
      </p:pic>
      <p:pic>
        <p:nvPicPr>
          <p:cNvPr id="8" name="Grafik 7" descr="Ein Bild, das Tex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833381AE-A460-ED0D-B719-89F0FBB2C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02"/>
          <a:stretch>
            <a:fillRect/>
          </a:stretch>
        </p:blipFill>
        <p:spPr>
          <a:xfrm>
            <a:off x="3475230" y="648862"/>
            <a:ext cx="2968344" cy="2677880"/>
          </a:xfrm>
          <a:prstGeom prst="rect">
            <a:avLst/>
          </a:prstGeom>
        </p:spPr>
      </p:pic>
      <p:pic>
        <p:nvPicPr>
          <p:cNvPr id="16" name="Grafik 15" descr="Ein Bild, das Tex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DA59DABE-F987-6603-E3A8-132BC3E06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61"/>
          <a:stretch>
            <a:fillRect/>
          </a:stretch>
        </p:blipFill>
        <p:spPr>
          <a:xfrm>
            <a:off x="3480874" y="4032986"/>
            <a:ext cx="2957055" cy="1935678"/>
          </a:xfrm>
          <a:prstGeom prst="rect">
            <a:avLst/>
          </a:prstGeom>
        </p:spPr>
      </p:pic>
      <p:pic>
        <p:nvPicPr>
          <p:cNvPr id="19" name="Grafik 18" descr="Ein Bild, das Tex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246FF920-A57B-975D-53E6-0387EF38BB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7" b="59592"/>
          <a:stretch>
            <a:fillRect/>
          </a:stretch>
        </p:blipFill>
        <p:spPr>
          <a:xfrm>
            <a:off x="6437927" y="4032986"/>
            <a:ext cx="2957055" cy="2039093"/>
          </a:xfrm>
          <a:prstGeom prst="rect">
            <a:avLst/>
          </a:prstGeom>
        </p:spPr>
      </p:pic>
      <p:pic>
        <p:nvPicPr>
          <p:cNvPr id="21" name="Grafik 20" descr="Ein Bild, das Tex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3DF68BCB-5776-C472-3FD4-C7197FC1A9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445" y="581377"/>
            <a:ext cx="2974399" cy="5695243"/>
          </a:xfrm>
          <a:prstGeom prst="rect">
            <a:avLst/>
          </a:prstGeom>
        </p:spPr>
      </p:pic>
      <p:sp>
        <p:nvSpPr>
          <p:cNvPr id="22" name="Pfeil nach rechts 21">
            <a:extLst>
              <a:ext uri="{FF2B5EF4-FFF2-40B4-BE49-F238E27FC236}">
                <a16:creationId xmlns:a16="http://schemas.microsoft.com/office/drawing/2014/main" id="{EE069A2A-3FA8-8DD6-333C-0A344C6DC4B3}"/>
              </a:ext>
            </a:extLst>
          </p:cNvPr>
          <p:cNvSpPr/>
          <p:nvPr/>
        </p:nvSpPr>
        <p:spPr>
          <a:xfrm rot="5400000">
            <a:off x="4716689" y="3495318"/>
            <a:ext cx="485423" cy="35278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rechts 22">
            <a:extLst>
              <a:ext uri="{FF2B5EF4-FFF2-40B4-BE49-F238E27FC236}">
                <a16:creationId xmlns:a16="http://schemas.microsoft.com/office/drawing/2014/main" id="{7A83FE95-D3CD-B4CE-533A-CB1C8562FC39}"/>
              </a:ext>
            </a:extLst>
          </p:cNvPr>
          <p:cNvSpPr/>
          <p:nvPr/>
        </p:nvSpPr>
        <p:spPr>
          <a:xfrm rot="18323518">
            <a:off x="5980699" y="3640161"/>
            <a:ext cx="485423" cy="35278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Tex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59FE039D-18E3-F879-D14E-5952F570A4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67"/>
          <a:stretch>
            <a:fillRect/>
          </a:stretch>
        </p:blipFill>
        <p:spPr>
          <a:xfrm>
            <a:off x="5945101" y="1907299"/>
            <a:ext cx="2968344" cy="1692817"/>
          </a:xfrm>
          <a:prstGeom prst="rect">
            <a:avLst/>
          </a:prstGeom>
        </p:spPr>
      </p:pic>
      <p:sp>
        <p:nvSpPr>
          <p:cNvPr id="6" name="Pfeil nach rechts 5">
            <a:extLst>
              <a:ext uri="{FF2B5EF4-FFF2-40B4-BE49-F238E27FC236}">
                <a16:creationId xmlns:a16="http://schemas.microsoft.com/office/drawing/2014/main" id="{7F29D5B9-7CB2-E1A3-9B74-39857F41D567}"/>
              </a:ext>
            </a:extLst>
          </p:cNvPr>
          <p:cNvSpPr/>
          <p:nvPr/>
        </p:nvSpPr>
        <p:spPr>
          <a:xfrm rot="18323518">
            <a:off x="3226461" y="3203454"/>
            <a:ext cx="485423" cy="35278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>
            <a:extLst>
              <a:ext uri="{FF2B5EF4-FFF2-40B4-BE49-F238E27FC236}">
                <a16:creationId xmlns:a16="http://schemas.microsoft.com/office/drawing/2014/main" id="{E2A66482-429F-6CC9-809F-69F84723F425}"/>
              </a:ext>
            </a:extLst>
          </p:cNvPr>
          <p:cNvSpPr/>
          <p:nvPr/>
        </p:nvSpPr>
        <p:spPr>
          <a:xfrm rot="5400000">
            <a:off x="7393777" y="3652054"/>
            <a:ext cx="485423" cy="35278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>
            <a:extLst>
              <a:ext uri="{FF2B5EF4-FFF2-40B4-BE49-F238E27FC236}">
                <a16:creationId xmlns:a16="http://schemas.microsoft.com/office/drawing/2014/main" id="{94703802-5ADF-1913-ECAB-B626C6C22911}"/>
              </a:ext>
            </a:extLst>
          </p:cNvPr>
          <p:cNvSpPr/>
          <p:nvPr/>
        </p:nvSpPr>
        <p:spPr>
          <a:xfrm rot="18672645">
            <a:off x="8777276" y="5287265"/>
            <a:ext cx="485423" cy="35278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29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DCA4BBD-FBCD-B213-8A3E-A239EB226C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1EDE45-EB0B-CF6E-9989-D38223AB3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/>
              <a:t>Situation 2:</a:t>
            </a:r>
          </a:p>
          <a:p>
            <a:pPr marL="0" indent="0" algn="ctr">
              <a:buNone/>
            </a:pPr>
            <a:r>
              <a:rPr lang="de-DE" dirty="0"/>
              <a:t>Stell dir vor, du bekommst eine Nachricht von einem solchen Profil gesendet:</a:t>
            </a:r>
          </a:p>
          <a:p>
            <a:pPr lvl="1"/>
            <a:r>
              <a:rPr lang="de-DE" dirty="0"/>
              <a:t>Profil hat nur wenige Bilder</a:t>
            </a:r>
          </a:p>
          <a:p>
            <a:pPr lvl="1"/>
            <a:r>
              <a:rPr lang="de-DE" dirty="0"/>
              <a:t>auf Profilbild ist attraktiver, junger Typ zu sehen</a:t>
            </a:r>
          </a:p>
          <a:p>
            <a:pPr lvl="2" algn="ctr"/>
            <a:endParaRPr lang="de-DE" dirty="0"/>
          </a:p>
          <a:p>
            <a:pPr marL="0" indent="0" algn="ctr">
              <a:buNone/>
            </a:pPr>
            <a:r>
              <a:rPr lang="de-DE" i="1" dirty="0"/>
              <a:t>„Hallo Schönheit! Wir kennen uns noch nicht, aber ich bin sehr angetan von deinen Bildern. In deinem Profil steht, dass du aus Stuttgart kommst. Was für ein Zufall: Ich komme auch aus Stuttgart! Was hast du denn für Interessen?“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0177207-148A-DD2E-254A-3AB85584D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28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AA32138-518B-5B3A-F706-66663BA99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Wie du ein Fake-Profil </a:t>
            </a:r>
            <a:br>
              <a:rPr lang="de-DE" sz="4400" dirty="0"/>
            </a:br>
            <a:r>
              <a:rPr lang="de-DE" sz="4400" dirty="0"/>
              <a:t>erkennen kannst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1C98A2C-5CFD-1CC9-1A1A-7612FBC69990}"/>
              </a:ext>
            </a:extLst>
          </p:cNvPr>
          <p:cNvSpPr/>
          <p:nvPr/>
        </p:nvSpPr>
        <p:spPr>
          <a:xfrm>
            <a:off x="1871473" y="644652"/>
            <a:ext cx="2377440" cy="1463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Verpixeltes Profilbild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A8320A-8C19-D55A-4087-8FCC18D55FCC}"/>
              </a:ext>
            </a:extLst>
          </p:cNvPr>
          <p:cNvSpPr/>
          <p:nvPr/>
        </p:nvSpPr>
        <p:spPr>
          <a:xfrm>
            <a:off x="8705087" y="1164336"/>
            <a:ext cx="2560320" cy="14264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Sehr </a:t>
            </a:r>
          </a:p>
          <a:p>
            <a:pPr algn="ctr"/>
            <a:r>
              <a:rPr lang="de-D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professionelles Profilbild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7B9188B-4665-C1F8-C276-84AD542CCCBE}"/>
              </a:ext>
            </a:extLst>
          </p:cNvPr>
          <p:cNvSpPr/>
          <p:nvPr/>
        </p:nvSpPr>
        <p:spPr>
          <a:xfrm>
            <a:off x="292608" y="2752344"/>
            <a:ext cx="2645664" cy="1353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Wenige Beiträge im Profil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7BFAB7-9686-F468-7907-5FBFC8BEBFB6}"/>
              </a:ext>
            </a:extLst>
          </p:cNvPr>
          <p:cNvSpPr/>
          <p:nvPr/>
        </p:nvSpPr>
        <p:spPr>
          <a:xfrm>
            <a:off x="1530096" y="4750308"/>
            <a:ext cx="2816352" cy="14142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Profil und Nachrichten passen nicht zusammen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E8DE55-960A-516F-0762-F99027651362}"/>
              </a:ext>
            </a:extLst>
          </p:cNvPr>
          <p:cNvSpPr/>
          <p:nvPr/>
        </p:nvSpPr>
        <p:spPr>
          <a:xfrm>
            <a:off x="5401056" y="4892040"/>
            <a:ext cx="3035808" cy="1353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Andere Informationen zur Person bei anderen Netzwerken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9C1D898-CF41-FA34-FFA2-AAA3EF96B848}"/>
              </a:ext>
            </a:extLst>
          </p:cNvPr>
          <p:cNvSpPr/>
          <p:nvPr/>
        </p:nvSpPr>
        <p:spPr>
          <a:xfrm>
            <a:off x="5120640" y="451104"/>
            <a:ext cx="2572512" cy="14264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Bilderrückwärts-suche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62A04AB-30C4-F264-729F-802E82D9A989}"/>
              </a:ext>
            </a:extLst>
          </p:cNvPr>
          <p:cNvSpPr/>
          <p:nvPr/>
        </p:nvSpPr>
        <p:spPr>
          <a:xfrm>
            <a:off x="8799577" y="3465576"/>
            <a:ext cx="2609088" cy="14264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Bei Freunden: Fragen, ob sie ein neues Profil haben</a:t>
            </a:r>
          </a:p>
        </p:txBody>
      </p:sp>
    </p:spTree>
    <p:extLst>
      <p:ext uri="{BB962C8B-B14F-4D97-AF65-F5344CB8AC3E}">
        <p14:creationId xmlns:p14="http://schemas.microsoft.com/office/powerpoint/2010/main" val="42554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9448CC-DB31-624D-344F-63AA846291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So funktioniert die Bilder-Rückwärtssuche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6ADA789F-2D45-0411-9795-6EBABBBAC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14" y="1267968"/>
            <a:ext cx="5621106" cy="448665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D2F2DEB-4D33-34B5-49D4-BFFE5FFB6462}"/>
              </a:ext>
            </a:extLst>
          </p:cNvPr>
          <p:cNvSpPr txBox="1"/>
          <p:nvPr/>
        </p:nvSpPr>
        <p:spPr>
          <a:xfrm>
            <a:off x="377951" y="4415028"/>
            <a:ext cx="5618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000" dirty="0">
                <a:solidFill>
                  <a:schemeClr val="bg1"/>
                </a:solidFill>
              </a:rPr>
              <a:t>Webseite „Google Bilder“ öffnen</a:t>
            </a:r>
          </a:p>
          <a:p>
            <a:pPr marL="342900" indent="-342900">
              <a:buAutoNum type="arabicPeriod"/>
            </a:pPr>
            <a:r>
              <a:rPr lang="de-DE" sz="2000" dirty="0">
                <a:solidFill>
                  <a:schemeClr val="bg1"/>
                </a:solidFill>
              </a:rPr>
              <a:t>Klicke auf den Fotoapparat und wähle „Bild </a:t>
            </a:r>
            <a:r>
              <a:rPr lang="de-DE" sz="2000">
                <a:solidFill>
                  <a:schemeClr val="bg1"/>
                </a:solidFill>
              </a:rPr>
              <a:t>hochladen“, wenn </a:t>
            </a:r>
            <a:r>
              <a:rPr lang="de-DE" sz="2000" dirty="0">
                <a:solidFill>
                  <a:schemeClr val="bg1"/>
                </a:solidFill>
              </a:rPr>
              <a:t>du das gesuchte Bild heruntergeladen hast oder wähle „Bild-URL“ aus, um einen </a:t>
            </a:r>
            <a:r>
              <a:rPr lang="de-DE" sz="2000" dirty="0" err="1">
                <a:solidFill>
                  <a:schemeClr val="bg1"/>
                </a:solidFill>
              </a:rPr>
              <a:t>Bildlink</a:t>
            </a:r>
            <a:r>
              <a:rPr lang="de-DE" sz="2000" dirty="0">
                <a:solidFill>
                  <a:schemeClr val="bg1"/>
                </a:solidFill>
              </a:rPr>
              <a:t> zu suchen (erhältst du durch Rechtsklick auf ein Foto)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4DC40AA-C84D-5370-0CCD-C55D431ACD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81"/>
          <a:stretch>
            <a:fillRect/>
          </a:stretch>
        </p:blipFill>
        <p:spPr>
          <a:xfrm>
            <a:off x="1045028" y="1187455"/>
            <a:ext cx="3740019" cy="310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5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ecodia Akademie">
  <a:themeElements>
    <a:clrScheme name="Benutzerdefiniert 5">
      <a:dk1>
        <a:srgbClr val="333333"/>
      </a:dk1>
      <a:lt1>
        <a:srgbClr val="FFFFFF"/>
      </a:lt1>
      <a:dk2>
        <a:srgbClr val="1B2C3F"/>
      </a:dk2>
      <a:lt2>
        <a:srgbClr val="D9D9DA"/>
      </a:lt2>
      <a:accent1>
        <a:srgbClr val="10B3F1"/>
      </a:accent1>
      <a:accent2>
        <a:srgbClr val="F6F6F6"/>
      </a:accent2>
      <a:accent3>
        <a:srgbClr val="9B58B5"/>
      </a:accent3>
      <a:accent4>
        <a:srgbClr val="C14969"/>
      </a:accent4>
      <a:accent5>
        <a:srgbClr val="23D5BD"/>
      </a:accent5>
      <a:accent6>
        <a:srgbClr val="EAC14D"/>
      </a:accent6>
      <a:hlink>
        <a:srgbClr val="10B3F1"/>
      </a:hlink>
      <a:folHlink>
        <a:srgbClr val="10B3F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ED6F78CD-9B8D-ED47-B51E-B01FCB75E01B}" vid="{2369B411-4E1A-EC42-8ED4-BAC8CEDEFDBB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mecodia Akademie</Template>
  <TotalTime>0</TotalTime>
  <Words>494</Words>
  <Application>Microsoft Macintosh PowerPoint</Application>
  <PresentationFormat>Breitbild</PresentationFormat>
  <Paragraphs>46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mecodia Akademie</vt:lpstr>
      <vt:lpstr>Vorsicht bei Fake Profilen</vt:lpstr>
      <vt:lpstr>PowerPoint-Präsentation</vt:lpstr>
      <vt:lpstr>PowerPoint-Präsentation</vt:lpstr>
      <vt:lpstr>PowerPoint-Präsentation</vt:lpstr>
      <vt:lpstr>Wie du ein Fake-Profil  erkennen kannst</vt:lpstr>
      <vt:lpstr>So funktioniert die Bilder-Rückwärtssuche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Schöne heile Welt</dc:title>
  <dc:creator>Fabian Sauer</dc:creator>
  <cp:lastModifiedBy>Laura Blumenthal</cp:lastModifiedBy>
  <cp:revision>22</cp:revision>
  <dcterms:created xsi:type="dcterms:W3CDTF">2022-07-15T13:01:02Z</dcterms:created>
  <dcterms:modified xsi:type="dcterms:W3CDTF">2025-11-28T12:02:59Z</dcterms:modified>
</cp:coreProperties>
</file>