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63" r:id="rId2"/>
    <p:sldId id="364" r:id="rId3"/>
    <p:sldId id="370" r:id="rId4"/>
    <p:sldId id="377" r:id="rId5"/>
    <p:sldId id="376" r:id="rId6"/>
    <p:sldId id="375" r:id="rId7"/>
    <p:sldId id="381" r:id="rId8"/>
    <p:sldId id="382" r:id="rId9"/>
    <p:sldId id="383" r:id="rId10"/>
    <p:sldId id="380" r:id="rId11"/>
    <p:sldId id="379" r:id="rId12"/>
    <p:sldId id="385" r:id="rId13"/>
    <p:sldId id="378" r:id="rId14"/>
    <p:sldId id="384" r:id="rId15"/>
    <p:sldId id="36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333333"/>
    <a:srgbClr val="F1F1F1"/>
    <a:srgbClr val="ECF0F1"/>
    <a:srgbClr val="1B2C3F"/>
    <a:srgbClr val="10B4F1"/>
    <a:srgbClr val="37A9DC"/>
    <a:srgbClr val="5A7CA0"/>
    <a:srgbClr val="2D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1961"/>
  </p:normalViewPr>
  <p:slideViewPr>
    <p:cSldViewPr snapToGrid="0" snapToObjects="1" showGuides="1">
      <p:cViewPr varScale="1">
        <p:scale>
          <a:sx n="93" d="100"/>
          <a:sy n="93" d="100"/>
        </p:scale>
        <p:origin x="1328" y="2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4" d="100"/>
          <a:sy n="114" d="100"/>
        </p:scale>
        <p:origin x="42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A2648-D8FF-4D0D-BBDA-ADD97069BDF9}" type="datetimeFigureOut">
              <a:rPr lang="de-DE" smtClean="0"/>
              <a:t>28.11.25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34C39D-99B5-4B6C-B5BB-43D9247CF9AC}" type="slidenum">
              <a:rPr lang="de-DE" smtClean="0"/>
              <a:t>‹Nr.›</a:t>
            </a:fld>
            <a:endParaRPr lang="de-DE"/>
          </a:p>
        </p:txBody>
      </p:sp>
    </p:spTree>
    <p:extLst>
      <p:ext uri="{BB962C8B-B14F-4D97-AF65-F5344CB8AC3E}">
        <p14:creationId xmlns:p14="http://schemas.microsoft.com/office/powerpoint/2010/main" val="415919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13A8F-4B0F-4A86-8E76-258BF0406628}" type="datetimeFigureOut">
              <a:rPr lang="de-DE" smtClean="0"/>
              <a:t>28.11.25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4D0E4-ACE7-4A79-B98D-443CEA5CE4F4}" type="slidenum">
              <a:rPr lang="de-DE" smtClean="0"/>
              <a:t>‹Nr.›</a:t>
            </a:fld>
            <a:endParaRPr lang="de-DE"/>
          </a:p>
        </p:txBody>
      </p:sp>
    </p:spTree>
    <p:extLst>
      <p:ext uri="{BB962C8B-B14F-4D97-AF65-F5344CB8AC3E}">
        <p14:creationId xmlns:p14="http://schemas.microsoft.com/office/powerpoint/2010/main" val="10721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Was gibt es noch für Weisheiten? </a:t>
            </a:r>
          </a:p>
          <a:p>
            <a:r>
              <a:rPr lang="de-DE" dirty="0">
                <a:sym typeface="Wingdings" pitchFamily="2" charset="2"/>
              </a:rPr>
              <a:t> </a:t>
            </a:r>
            <a:r>
              <a:rPr lang="de-DE" dirty="0"/>
              <a:t>Gehe nicht mit Fremden mit!</a:t>
            </a:r>
          </a:p>
          <a:p>
            <a:r>
              <a:rPr lang="de-DE" dirty="0">
                <a:sym typeface="Wingdings" pitchFamily="2" charset="2"/>
              </a:rPr>
              <a:t> </a:t>
            </a:r>
            <a:r>
              <a:rPr lang="de-DE" dirty="0"/>
              <a:t>Steige nicht zu Fremden ins Auto!</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2</a:t>
            </a:fld>
            <a:endParaRPr lang="de-DE"/>
          </a:p>
        </p:txBody>
      </p:sp>
    </p:spTree>
    <p:extLst>
      <p:ext uri="{BB962C8B-B14F-4D97-AF65-F5344CB8AC3E}">
        <p14:creationId xmlns:p14="http://schemas.microsoft.com/office/powerpoint/2010/main" val="220982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FF610-942D-0F75-453A-5A4C1F0F91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387EFF-FE88-3366-9B6B-67D3B728C35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889679-ACAC-33B4-A1AD-AF85C765E7F2}"/>
              </a:ext>
            </a:extLst>
          </p:cNvPr>
          <p:cNvSpPr>
            <a:spLocks noGrp="1"/>
          </p:cNvSpPr>
          <p:nvPr>
            <p:ph type="body" idx="1"/>
          </p:nvPr>
        </p:nvSpPr>
        <p:spPr/>
        <p:txBody>
          <a:bodyPr/>
          <a:lstStyle/>
          <a:p>
            <a:r>
              <a:rPr lang="de-DE" dirty="0">
                <a:solidFill>
                  <a:srgbClr val="FF0000"/>
                </a:solidFill>
              </a:rPr>
              <a:t>Kommentar:</a:t>
            </a:r>
          </a:p>
          <a:p>
            <a:r>
              <a:rPr lang="de-DE" dirty="0">
                <a:solidFill>
                  <a:srgbClr val="FF0000"/>
                </a:solidFill>
              </a:rPr>
              <a:t>Drücke für ein bis zwei Sekunden auf den jeweiligen Kommentar, nun öffnet sich ein Menü und du kannst „melden“ auswählen, Wähle nun in der Liste den Grund aus, warum du melden willst.</a:t>
            </a:r>
          </a:p>
          <a:p>
            <a:endParaRPr lang="de-DE" dirty="0">
              <a:solidFill>
                <a:srgbClr val="FF0000"/>
              </a:solidFill>
            </a:endParaRPr>
          </a:p>
          <a:p>
            <a:r>
              <a:rPr lang="de-DE" dirty="0" err="1">
                <a:solidFill>
                  <a:srgbClr val="FF0000"/>
                </a:solidFill>
              </a:rPr>
              <a:t>TikToker:in</a:t>
            </a:r>
            <a:r>
              <a:rPr lang="de-DE" dirty="0">
                <a:solidFill>
                  <a:srgbClr val="FF0000"/>
                </a:solidFill>
              </a:rPr>
              <a:t> sperren:</a:t>
            </a:r>
          </a:p>
          <a:p>
            <a:r>
              <a:rPr lang="de-DE" dirty="0">
                <a:solidFill>
                  <a:srgbClr val="FF0000"/>
                </a:solidFill>
              </a:rPr>
              <a:t>Gehe in den Chat, in dem dir die Person geschrieben hat und wähle die drei Punkte oben aus. Wähle nun melden. Alternativ kannst du </a:t>
            </a:r>
            <a:r>
              <a:rPr lang="de-DE" dirty="0" err="1">
                <a:solidFill>
                  <a:srgbClr val="FF0000"/>
                </a:solidFill>
              </a:rPr>
              <a:t>eine:n</a:t>
            </a:r>
            <a:r>
              <a:rPr lang="de-DE" dirty="0">
                <a:solidFill>
                  <a:srgbClr val="FF0000"/>
                </a:solidFill>
              </a:rPr>
              <a:t> </a:t>
            </a:r>
            <a:r>
              <a:rPr lang="de-DE" dirty="0" err="1">
                <a:solidFill>
                  <a:srgbClr val="FF0000"/>
                </a:solidFill>
              </a:rPr>
              <a:t>TikToker:in</a:t>
            </a:r>
            <a:r>
              <a:rPr lang="de-DE" dirty="0">
                <a:solidFill>
                  <a:srgbClr val="FF0000"/>
                </a:solidFill>
              </a:rPr>
              <a:t> auch über das Profil sperren.</a:t>
            </a:r>
          </a:p>
          <a:p>
            <a:endParaRPr lang="de-DE" dirty="0">
              <a:solidFill>
                <a:srgbClr val="FF0000"/>
              </a:solidFill>
            </a:endParaRPr>
          </a:p>
          <a:p>
            <a:r>
              <a:rPr lang="de-DE" dirty="0">
                <a:solidFill>
                  <a:srgbClr val="FF0000"/>
                </a:solidFill>
              </a:rPr>
              <a:t>Übrigens: Gesperrte Person bekommen keine Info, dass sie gesperrt wurden – sie können dich nicht mehr finden, dir nicht schreiben, deine Beiträge nicht sehen</a:t>
            </a:r>
          </a:p>
          <a:p>
            <a:r>
              <a:rPr lang="de-DE" dirty="0">
                <a:solidFill>
                  <a:srgbClr val="FF0000"/>
                </a:solidFill>
              </a:rPr>
              <a:t>Andere Personen zu sperren, die fiese Sache schreiben, ist kein Zeichen von Schwäche, sondern von Stärke! </a:t>
            </a:r>
            <a:endParaRPr lang="de-DE" dirty="0"/>
          </a:p>
        </p:txBody>
      </p:sp>
      <p:sp>
        <p:nvSpPr>
          <p:cNvPr id="4" name="Foliennummernplatzhalter 3">
            <a:extLst>
              <a:ext uri="{FF2B5EF4-FFF2-40B4-BE49-F238E27FC236}">
                <a16:creationId xmlns:a16="http://schemas.microsoft.com/office/drawing/2014/main" id="{69A8CFCE-14A4-1F04-D91C-433D4A7F15C8}"/>
              </a:ext>
            </a:extLst>
          </p:cNvPr>
          <p:cNvSpPr>
            <a:spLocks noGrp="1"/>
          </p:cNvSpPr>
          <p:nvPr>
            <p:ph type="sldNum" sz="quarter" idx="5"/>
          </p:nvPr>
        </p:nvSpPr>
        <p:spPr/>
        <p:txBody>
          <a:bodyPr/>
          <a:lstStyle/>
          <a:p>
            <a:fld id="{77E4D0E4-ACE7-4A79-B98D-443CEA5CE4F4}" type="slidenum">
              <a:rPr lang="de-DE" smtClean="0"/>
              <a:t>12</a:t>
            </a:fld>
            <a:endParaRPr lang="de-DE"/>
          </a:p>
        </p:txBody>
      </p:sp>
    </p:spTree>
    <p:extLst>
      <p:ext uri="{BB962C8B-B14F-4D97-AF65-F5344CB8AC3E}">
        <p14:creationId xmlns:p14="http://schemas.microsoft.com/office/powerpoint/2010/main" val="302767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TikTok-Konto privat einstellen und Kommentare anpassen:</a:t>
            </a:r>
          </a:p>
          <a:p>
            <a:endParaRPr lang="de-DE" dirty="0"/>
          </a:p>
          <a:p>
            <a:r>
              <a:rPr lang="de-DE" dirty="0"/>
              <a:t>Gehe auf deinen TikTok-Account und wähle oben das Burgermenü aus. Wähle dann „Einstellungen und Datenschutz“. Gehe auf „Datenschutz“. Aktiviere den Schaltknopf bei „privates Konto“. Ist der Knopf blau, ist die Funktion aktiviert. Gehe nun unten auf den Punkt „Kommentare“. Hier kannst du einstellen, wer deine Videos kommentieren darf. Außerdem kannst du hier bestimmte Stichworte filtern oder auswählen, dass Kommentare dir erst zur Durchsicht angezeigt werden müssen, bevor sie gepostet werden können.</a:t>
            </a:r>
          </a:p>
          <a:p>
            <a:endParaRPr lang="de-DE" dirty="0"/>
          </a:p>
          <a:p>
            <a:r>
              <a:rPr lang="de-DE" dirty="0"/>
              <a:t>- Auch bei TikTok sind Konten von unter-16-Jährigen inzwischen standardmäßig privat (kann aber geändert werden). Außerdem können keine </a:t>
            </a:r>
            <a:r>
              <a:rPr lang="de-DE" dirty="0" err="1"/>
              <a:t>Stitches</a:t>
            </a:r>
            <a:r>
              <a:rPr lang="de-DE" dirty="0"/>
              <a:t> und Duette durchgeführt werden und keine Direktnachrichten gesendet werden.</a:t>
            </a:r>
          </a:p>
        </p:txBody>
      </p:sp>
      <p:sp>
        <p:nvSpPr>
          <p:cNvPr id="4" name="Foliennummernplatzhalter 3"/>
          <p:cNvSpPr>
            <a:spLocks noGrp="1"/>
          </p:cNvSpPr>
          <p:nvPr>
            <p:ph type="sldNum" sz="quarter" idx="5"/>
          </p:nvPr>
        </p:nvSpPr>
        <p:spPr/>
        <p:txBody>
          <a:bodyPr/>
          <a:lstStyle/>
          <a:p>
            <a:fld id="{77E4D0E4-ACE7-4A79-B98D-443CEA5CE4F4}" type="slidenum">
              <a:rPr lang="de-DE" smtClean="0"/>
              <a:t>13</a:t>
            </a:fld>
            <a:endParaRPr lang="de-DE"/>
          </a:p>
        </p:txBody>
      </p:sp>
    </p:spTree>
    <p:extLst>
      <p:ext uri="{BB962C8B-B14F-4D97-AF65-F5344CB8AC3E}">
        <p14:creationId xmlns:p14="http://schemas.microsoft.com/office/powerpoint/2010/main" val="247722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3</a:t>
            </a:fld>
            <a:endParaRPr lang="de-DE"/>
          </a:p>
        </p:txBody>
      </p:sp>
    </p:spTree>
    <p:extLst>
      <p:ext uri="{BB962C8B-B14F-4D97-AF65-F5344CB8AC3E}">
        <p14:creationId xmlns:p14="http://schemas.microsoft.com/office/powerpoint/2010/main" val="388604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Nachrichtenanfrage kannst du unten direkt blockieren oder löschen. Hast du die Anfrage bereits angenommen, kannst du dies trotzdem noch im normalen Chat tun.</a:t>
            </a:r>
          </a:p>
        </p:txBody>
      </p:sp>
      <p:sp>
        <p:nvSpPr>
          <p:cNvPr id="4" name="Foliennummernplatzhalter 3"/>
          <p:cNvSpPr>
            <a:spLocks noGrp="1"/>
          </p:cNvSpPr>
          <p:nvPr>
            <p:ph type="sldNum" sz="quarter" idx="5"/>
          </p:nvPr>
        </p:nvSpPr>
        <p:spPr/>
        <p:txBody>
          <a:bodyPr/>
          <a:lstStyle/>
          <a:p>
            <a:fld id="{77E4D0E4-ACE7-4A79-B98D-443CEA5CE4F4}" type="slidenum">
              <a:rPr lang="de-DE" smtClean="0"/>
              <a:t>4</a:t>
            </a:fld>
            <a:endParaRPr lang="de-DE"/>
          </a:p>
        </p:txBody>
      </p:sp>
    </p:spTree>
    <p:extLst>
      <p:ext uri="{BB962C8B-B14F-4D97-AF65-F5344CB8AC3E}">
        <p14:creationId xmlns:p14="http://schemas.microsoft.com/office/powerpoint/2010/main" val="419594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Beitrag melden:</a:t>
            </a:r>
          </a:p>
          <a:p>
            <a:r>
              <a:rPr lang="de-DE" dirty="0"/>
              <a:t>Wähle die drei Punkte über dem entsprechenden Beitrag und gehe auf „Melden“. Wähle nun einen Grund aus der Liste aus.</a:t>
            </a:r>
          </a:p>
          <a:p>
            <a:endParaRPr lang="de-DE" dirty="0"/>
          </a:p>
          <a:p>
            <a:r>
              <a:rPr lang="de-DE" dirty="0"/>
              <a:t>Nachricht melden:</a:t>
            </a:r>
          </a:p>
          <a:p>
            <a:r>
              <a:rPr lang="de-DE" dirty="0"/>
              <a:t>Gehe in den jeweiligen Chat und drücke lange auf die betreffende Nachricht. Wähle „Melden“ und suche dir nun den passenden Grund aus der Liste aus.</a:t>
            </a:r>
          </a:p>
        </p:txBody>
      </p:sp>
      <p:sp>
        <p:nvSpPr>
          <p:cNvPr id="4" name="Foliennummernplatzhalter 3"/>
          <p:cNvSpPr>
            <a:spLocks noGrp="1"/>
          </p:cNvSpPr>
          <p:nvPr>
            <p:ph type="sldNum" sz="quarter" idx="5"/>
          </p:nvPr>
        </p:nvSpPr>
        <p:spPr/>
        <p:txBody>
          <a:bodyPr/>
          <a:lstStyle/>
          <a:p>
            <a:fld id="{77E4D0E4-ACE7-4A79-B98D-443CEA5CE4F4}" type="slidenum">
              <a:rPr lang="de-DE" smtClean="0"/>
              <a:t>5</a:t>
            </a:fld>
            <a:endParaRPr lang="de-DE"/>
          </a:p>
        </p:txBody>
      </p:sp>
    </p:spTree>
    <p:extLst>
      <p:ext uri="{BB962C8B-B14F-4D97-AF65-F5344CB8AC3E}">
        <p14:creationId xmlns:p14="http://schemas.microsoft.com/office/powerpoint/2010/main" val="129176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 auf dein eigenes Profil und wähle oben das Burgermenü. Wähle den Menüpunkt „Konto-Privatsphäre“ und aktiviere den Schaltknopf bei „Privates Konto“. Ist der Knopf weiß, ist die Funktion aktiviert.</a:t>
            </a:r>
          </a:p>
          <a:p>
            <a:endParaRPr lang="de-DE" dirty="0"/>
          </a:p>
          <a:p>
            <a:r>
              <a:rPr lang="de-DE" dirty="0"/>
              <a:t>- Für unter-16-Jährige sind die Accounts bei der Anmeldung inzwischen standardmäßig bei der Anmeldung privat! Das gilt aber erst seit 2021.</a:t>
            </a:r>
          </a:p>
          <a:p>
            <a:r>
              <a:rPr lang="de-DE" dirty="0"/>
              <a:t>- Außerdem können die privaten Konten trotzdem auf öffentlich umgestellt werden.</a:t>
            </a:r>
          </a:p>
        </p:txBody>
      </p:sp>
      <p:sp>
        <p:nvSpPr>
          <p:cNvPr id="4" name="Foliennummernplatzhalter 3"/>
          <p:cNvSpPr>
            <a:spLocks noGrp="1"/>
          </p:cNvSpPr>
          <p:nvPr>
            <p:ph type="sldNum" sz="quarter" idx="5"/>
          </p:nvPr>
        </p:nvSpPr>
        <p:spPr/>
        <p:txBody>
          <a:bodyPr/>
          <a:lstStyle/>
          <a:p>
            <a:fld id="{77E4D0E4-ACE7-4A79-B98D-443CEA5CE4F4}" type="slidenum">
              <a:rPr lang="de-DE" smtClean="0"/>
              <a:t>6</a:t>
            </a:fld>
            <a:endParaRPr lang="de-DE"/>
          </a:p>
        </p:txBody>
      </p:sp>
    </p:spTree>
    <p:extLst>
      <p:ext uri="{BB962C8B-B14F-4D97-AF65-F5344CB8AC3E}">
        <p14:creationId xmlns:p14="http://schemas.microsoft.com/office/powerpoint/2010/main" val="379192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7</a:t>
            </a:fld>
            <a:endParaRPr lang="de-DE"/>
          </a:p>
        </p:txBody>
      </p:sp>
    </p:spTree>
    <p:extLst>
      <p:ext uri="{BB962C8B-B14F-4D97-AF65-F5344CB8AC3E}">
        <p14:creationId xmlns:p14="http://schemas.microsoft.com/office/powerpoint/2010/main" val="28518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 auf dein Snapchat-Profil, wähle oben das Zahnrad aus, scrolle in den Einstellungen herunter bis zum Punkt „Meinen Standort anzeigen“, gelange per Klick ins Menü und wähle den Geistmodus aus – nun kann niemand mehr deinen Standort sehen. Alternativ kann man auch bestimmte </a:t>
            </a:r>
            <a:r>
              <a:rPr lang="de-DE" dirty="0" err="1"/>
              <a:t>Freund:innen</a:t>
            </a:r>
            <a:r>
              <a:rPr lang="de-DE" dirty="0"/>
              <a:t> auswählen, welche den Standort sehen können oder bestimmte Personen, welche ihn nicht sehen dürfen.</a:t>
            </a:r>
          </a:p>
        </p:txBody>
      </p:sp>
      <p:sp>
        <p:nvSpPr>
          <p:cNvPr id="4" name="Foliennummernplatzhalter 3"/>
          <p:cNvSpPr>
            <a:spLocks noGrp="1"/>
          </p:cNvSpPr>
          <p:nvPr>
            <p:ph type="sldNum" sz="quarter" idx="5"/>
          </p:nvPr>
        </p:nvSpPr>
        <p:spPr/>
        <p:txBody>
          <a:bodyPr/>
          <a:lstStyle/>
          <a:p>
            <a:fld id="{77E4D0E4-ACE7-4A79-B98D-443CEA5CE4F4}" type="slidenum">
              <a:rPr lang="de-DE" smtClean="0"/>
              <a:t>8</a:t>
            </a:fld>
            <a:endParaRPr lang="de-DE"/>
          </a:p>
        </p:txBody>
      </p:sp>
    </p:spTree>
    <p:extLst>
      <p:ext uri="{BB962C8B-B14F-4D97-AF65-F5344CB8AC3E}">
        <p14:creationId xmlns:p14="http://schemas.microsoft.com/office/powerpoint/2010/main" val="330493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Gehe auf das Snapchat-Profil der jeweiligen Person und gehe auf die drei Punkte. Wähle melden, blockieren oder Freund entfernen aus.</a:t>
            </a:r>
          </a:p>
        </p:txBody>
      </p:sp>
      <p:sp>
        <p:nvSpPr>
          <p:cNvPr id="4" name="Foliennummernplatzhalter 3"/>
          <p:cNvSpPr>
            <a:spLocks noGrp="1"/>
          </p:cNvSpPr>
          <p:nvPr>
            <p:ph type="sldNum" sz="quarter" idx="5"/>
          </p:nvPr>
        </p:nvSpPr>
        <p:spPr/>
        <p:txBody>
          <a:bodyPr/>
          <a:lstStyle/>
          <a:p>
            <a:fld id="{77E4D0E4-ACE7-4A79-B98D-443CEA5CE4F4}" type="slidenum">
              <a:rPr lang="de-DE" smtClean="0"/>
              <a:t>9</a:t>
            </a:fld>
            <a:endParaRPr lang="de-DE"/>
          </a:p>
        </p:txBody>
      </p:sp>
    </p:spTree>
    <p:extLst>
      <p:ext uri="{BB962C8B-B14F-4D97-AF65-F5344CB8AC3E}">
        <p14:creationId xmlns:p14="http://schemas.microsoft.com/office/powerpoint/2010/main" val="18790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FF0000"/>
                </a:solidFill>
              </a:rPr>
              <a:t>Kommentar:</a:t>
            </a:r>
          </a:p>
          <a:p>
            <a:r>
              <a:rPr lang="de-DE" dirty="0">
                <a:solidFill>
                  <a:srgbClr val="FF0000"/>
                </a:solidFill>
              </a:rPr>
              <a:t>Drücke für ein bis zwei Sekunden auf den jeweiligen Kommentar, nun öffnet sich ein Menü und du kannst „melden“ auswählen, Wähle nun in der Liste den Grund aus, warum du melden willst.</a:t>
            </a:r>
          </a:p>
          <a:p>
            <a:endParaRPr lang="de-DE" dirty="0">
              <a:solidFill>
                <a:srgbClr val="FF0000"/>
              </a:solidFill>
            </a:endParaRPr>
          </a:p>
          <a:p>
            <a:r>
              <a:rPr lang="de-DE" dirty="0" err="1">
                <a:solidFill>
                  <a:srgbClr val="FF0000"/>
                </a:solidFill>
              </a:rPr>
              <a:t>TikToker:in</a:t>
            </a:r>
            <a:r>
              <a:rPr lang="de-DE" dirty="0">
                <a:solidFill>
                  <a:srgbClr val="FF0000"/>
                </a:solidFill>
              </a:rPr>
              <a:t> sperren:</a:t>
            </a:r>
          </a:p>
          <a:p>
            <a:r>
              <a:rPr lang="de-DE" dirty="0">
                <a:solidFill>
                  <a:srgbClr val="FF0000"/>
                </a:solidFill>
              </a:rPr>
              <a:t>Gehe in den Chat, in dem dir die Person geschrieben hat und wähle die drei Punkte oben aus. Wähle nun melden. Alternativ kannst du </a:t>
            </a:r>
            <a:r>
              <a:rPr lang="de-DE" dirty="0" err="1">
                <a:solidFill>
                  <a:srgbClr val="FF0000"/>
                </a:solidFill>
              </a:rPr>
              <a:t>eine:n</a:t>
            </a:r>
            <a:r>
              <a:rPr lang="de-DE" dirty="0">
                <a:solidFill>
                  <a:srgbClr val="FF0000"/>
                </a:solidFill>
              </a:rPr>
              <a:t> </a:t>
            </a:r>
            <a:r>
              <a:rPr lang="de-DE" dirty="0" err="1">
                <a:solidFill>
                  <a:srgbClr val="FF0000"/>
                </a:solidFill>
              </a:rPr>
              <a:t>TikToker:in</a:t>
            </a:r>
            <a:r>
              <a:rPr lang="de-DE" dirty="0">
                <a:solidFill>
                  <a:srgbClr val="FF0000"/>
                </a:solidFill>
              </a:rPr>
              <a:t> auch über das Profil sperren.</a:t>
            </a:r>
          </a:p>
          <a:p>
            <a:endParaRPr lang="de-DE" dirty="0">
              <a:solidFill>
                <a:srgbClr val="FF0000"/>
              </a:solidFill>
            </a:endParaRPr>
          </a:p>
          <a:p>
            <a:r>
              <a:rPr lang="de-DE" dirty="0">
                <a:solidFill>
                  <a:srgbClr val="FF0000"/>
                </a:solidFill>
              </a:rPr>
              <a:t>Übrigens: Gesperrte Person bekommen keine Info, dass sie gesperrt wurden – sie können dich nicht mehr finden, dir nicht schreiben, deine Beiträge nicht sehen</a:t>
            </a:r>
          </a:p>
          <a:p>
            <a:r>
              <a:rPr lang="de-DE" dirty="0">
                <a:solidFill>
                  <a:srgbClr val="FF0000"/>
                </a:solidFill>
              </a:rPr>
              <a:t>Andere Personen zu sperren, die fiese Sache schreiben, ist kein Zeichen von Schwäche, sondern von Stärke! </a:t>
            </a:r>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11</a:t>
            </a:fld>
            <a:endParaRPr lang="de-DE"/>
          </a:p>
        </p:txBody>
      </p:sp>
    </p:spTree>
    <p:extLst>
      <p:ext uri="{BB962C8B-B14F-4D97-AF65-F5344CB8AC3E}">
        <p14:creationId xmlns:p14="http://schemas.microsoft.com/office/powerpoint/2010/main" val="3529792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2636" y="2790173"/>
            <a:ext cx="9252000" cy="763466"/>
          </a:xfrm>
          <a:prstGeom prst="rect">
            <a:avLst/>
          </a:prstGeom>
          <a:noFill/>
          <a:ln>
            <a:noFill/>
          </a:ln>
        </p:spPr>
        <p:txBody>
          <a:bodyPr anchor="ctr">
            <a:noAutofit/>
          </a:bodyPr>
          <a:lstStyle>
            <a:lvl1pPr marL="0" indent="0" algn="l">
              <a:defRPr sz="4000" b="0" i="0" baseline="0">
                <a:solidFill>
                  <a:schemeClr val="bg1"/>
                </a:solidFill>
                <a:latin typeface="Calibri Light" charset="0"/>
                <a:ea typeface="Calibri Light" charset="0"/>
                <a:cs typeface="Calibri Light" charset="0"/>
              </a:defRPr>
            </a:lvl1pPr>
          </a:lstStyle>
          <a:p>
            <a:r>
              <a:rPr lang="de-DE"/>
              <a:t>Mastertitelformat bearbeiten</a:t>
            </a:r>
            <a:endParaRPr lang="de-DE" dirty="0"/>
          </a:p>
        </p:txBody>
      </p:sp>
      <p:sp>
        <p:nvSpPr>
          <p:cNvPr id="3" name="Untertitel 2"/>
          <p:cNvSpPr>
            <a:spLocks noGrp="1"/>
          </p:cNvSpPr>
          <p:nvPr>
            <p:ph type="subTitle" idx="1"/>
          </p:nvPr>
        </p:nvSpPr>
        <p:spPr>
          <a:xfrm>
            <a:off x="742636" y="3605278"/>
            <a:ext cx="9252000" cy="432048"/>
          </a:xfrm>
          <a:noFill/>
          <a:ln>
            <a:noFill/>
          </a:ln>
        </p:spPr>
        <p:txBody>
          <a:bodyPr>
            <a:normAutofit/>
          </a:bodyPr>
          <a:lstStyle>
            <a:lvl1pPr marL="0" indent="0" algn="l">
              <a:buNone/>
              <a:defRPr sz="2400" b="0" i="0">
                <a:solidFill>
                  <a:schemeClr val="bg1"/>
                </a:solidFill>
                <a:latin typeface="Calibri Light" charset="0"/>
                <a:ea typeface="Calibri Light" charset="0"/>
                <a:cs typeface="Calibri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8" name="Textplatzhalter 7"/>
          <p:cNvSpPr>
            <a:spLocks noGrp="1"/>
          </p:cNvSpPr>
          <p:nvPr>
            <p:ph type="body" sz="quarter" idx="10" hasCustomPrompt="1"/>
          </p:nvPr>
        </p:nvSpPr>
        <p:spPr>
          <a:xfrm>
            <a:off x="742636" y="4181519"/>
            <a:ext cx="9252000" cy="360363"/>
          </a:xfrm>
        </p:spPr>
        <p:txBody>
          <a:bodyPr>
            <a:noAutofit/>
          </a:bodyPr>
          <a:lstStyle>
            <a:lvl1pPr marL="177800" marR="0" indent="0" algn="r" defTabSz="914400" rtl="0" eaLnBrk="1" fontAlgn="auto" latinLnBrk="0" hangingPunct="1">
              <a:lnSpc>
                <a:spcPct val="100000"/>
              </a:lnSpc>
              <a:spcBef>
                <a:spcPct val="20000"/>
              </a:spcBef>
              <a:spcAft>
                <a:spcPts val="0"/>
              </a:spcAft>
              <a:buClrTx/>
              <a:buSzTx/>
              <a:buFontTx/>
              <a:buNone/>
              <a:tabLst/>
              <a:defRPr sz="2000" b="0" i="0" baseline="0">
                <a:solidFill>
                  <a:schemeClr val="bg1"/>
                </a:solidFill>
                <a:latin typeface="Calibri Light" charset="0"/>
                <a:ea typeface="Calibri Light" charset="0"/>
                <a:cs typeface="Calibri Light" charset="0"/>
              </a:defRPr>
            </a:lvl1pPr>
            <a:lvl2pPr>
              <a:defRPr b="0">
                <a:latin typeface="+mj-lt"/>
              </a:defRPr>
            </a:lvl2pPr>
            <a:lvl3pPr>
              <a:defRPr b="0">
                <a:latin typeface="+mj-lt"/>
              </a:defRPr>
            </a:lvl3pPr>
            <a:lvl4pPr>
              <a:defRPr b="0">
                <a:latin typeface="+mj-lt"/>
              </a:defRPr>
            </a:lvl4pPr>
            <a:lvl5pPr>
              <a:defRPr b="0">
                <a:latin typeface="+mj-lt"/>
              </a:defRPr>
            </a:lvl5pPr>
          </a:lstStyle>
          <a:p>
            <a:pPr marL="177800" marR="0" lvl="0" indent="0" algn="r" defTabSz="914400" rtl="0" eaLnBrk="1" fontAlgn="auto" latinLnBrk="0" hangingPunct="1">
              <a:lnSpc>
                <a:spcPct val="100000"/>
              </a:lnSpc>
              <a:spcBef>
                <a:spcPct val="20000"/>
              </a:spcBef>
              <a:spcAft>
                <a:spcPts val="0"/>
              </a:spcAft>
              <a:buClrTx/>
              <a:buSzTx/>
              <a:buFontTx/>
              <a:buNone/>
              <a:tabLst/>
              <a:defRPr/>
            </a:pPr>
            <a:r>
              <a:rPr lang="de-DE" dirty="0"/>
              <a:t>Referent(en): Name(en)</a:t>
            </a:r>
          </a:p>
        </p:txBody>
      </p:sp>
      <p:sp>
        <p:nvSpPr>
          <p:cNvPr id="9" name="Rechteck 8"/>
          <p:cNvSpPr/>
          <p:nvPr userDrawn="1"/>
        </p:nvSpPr>
        <p:spPr>
          <a:xfrm>
            <a:off x="0" y="5406802"/>
            <a:ext cx="12192000" cy="1451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5" name="Grafik 14">
            <a:extLst>
              <a:ext uri="{FF2B5EF4-FFF2-40B4-BE49-F238E27FC236}">
                <a16:creationId xmlns:a16="http://schemas.microsoft.com/office/drawing/2014/main" id="{E6394EFD-3DB4-EF4F-BB89-5831A66031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468" y="5886998"/>
            <a:ext cx="3566160" cy="785404"/>
          </a:xfrm>
          <a:prstGeom prst="rect">
            <a:avLst/>
          </a:prstGeom>
        </p:spPr>
      </p:pic>
      <p:sp>
        <p:nvSpPr>
          <p:cNvPr id="24" name="Textfeld 23">
            <a:extLst>
              <a:ext uri="{FF2B5EF4-FFF2-40B4-BE49-F238E27FC236}">
                <a16:creationId xmlns:a16="http://schemas.microsoft.com/office/drawing/2014/main" id="{CE5046AF-B53F-F94D-8B97-CD03064FF938}"/>
              </a:ext>
            </a:extLst>
          </p:cNvPr>
          <p:cNvSpPr txBox="1"/>
          <p:nvPr userDrawn="1"/>
        </p:nvSpPr>
        <p:spPr>
          <a:xfrm>
            <a:off x="576000" y="5638597"/>
            <a:ext cx="10931883" cy="338554"/>
          </a:xfrm>
          <a:prstGeom prst="rect">
            <a:avLst/>
          </a:prstGeom>
          <a:noFill/>
          <a:ln>
            <a:noFill/>
          </a:ln>
        </p:spPr>
        <p:txBody>
          <a:bodyPr wrap="square" rtlCol="0">
            <a:spAutoFit/>
          </a:bodyPr>
          <a:lstStyle/>
          <a:p>
            <a:pPr marL="9525" indent="0" algn="l">
              <a:tabLst/>
            </a:pPr>
            <a:r>
              <a:rPr lang="de-DE" sz="1600" b="1" i="0" kern="1200" baseline="0" dirty="0">
                <a:solidFill>
                  <a:schemeClr val="tx2"/>
                </a:solidFill>
                <a:latin typeface="Calibri Light" charset="0"/>
                <a:ea typeface="Calibri Light" charset="0"/>
                <a:cs typeface="Calibri Light" charset="0"/>
              </a:rPr>
              <a:t>Ein Angebot von:						Redaktion:</a:t>
            </a:r>
          </a:p>
        </p:txBody>
      </p:sp>
      <p:pic>
        <p:nvPicPr>
          <p:cNvPr id="13" name="Grafik 12">
            <a:extLst>
              <a:ext uri="{FF2B5EF4-FFF2-40B4-BE49-F238E27FC236}">
                <a16:creationId xmlns:a16="http://schemas.microsoft.com/office/drawing/2014/main" id="{15F71A1C-E5BC-A85A-8707-CCAA1CFAB6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2115" y="6045700"/>
            <a:ext cx="1907610" cy="468000"/>
          </a:xfrm>
          <a:prstGeom prst="rect">
            <a:avLst/>
          </a:prstGeom>
        </p:spPr>
      </p:pic>
      <p:pic>
        <p:nvPicPr>
          <p:cNvPr id="12" name="Grafik 11">
            <a:extLst>
              <a:ext uri="{FF2B5EF4-FFF2-40B4-BE49-F238E27FC236}">
                <a16:creationId xmlns:a16="http://schemas.microsoft.com/office/drawing/2014/main" id="{75EDAF86-5EC7-8C6C-B031-84D0555E2E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36" y="394286"/>
            <a:ext cx="3630220" cy="645619"/>
          </a:xfrm>
          <a:prstGeom prst="rect">
            <a:avLst/>
          </a:prstGeom>
        </p:spPr>
      </p:pic>
    </p:spTree>
    <p:extLst>
      <p:ext uri="{BB962C8B-B14F-4D97-AF65-F5344CB8AC3E}">
        <p14:creationId xmlns:p14="http://schemas.microsoft.com/office/powerpoint/2010/main" val="20984363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83820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4415367"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836933"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4383487"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838200"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4416000"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836932"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4384755"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7" name="Textplatzhalter 2">
            <a:extLst>
              <a:ext uri="{FF2B5EF4-FFF2-40B4-BE49-F238E27FC236}">
                <a16:creationId xmlns:a16="http://schemas.microsoft.com/office/drawing/2014/main" id="{43A222A8-2DEE-CA48-8A66-31FED1B6CA5B}"/>
              </a:ext>
            </a:extLst>
          </p:cNvPr>
          <p:cNvSpPr>
            <a:spLocks noGrp="1"/>
          </p:cNvSpPr>
          <p:nvPr>
            <p:ph type="body" sz="quarter" idx="31" hasCustomPrompt="1"/>
          </p:nvPr>
        </p:nvSpPr>
        <p:spPr>
          <a:xfrm>
            <a:off x="7985461"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8" name="Textplatzhalter 2">
            <a:extLst>
              <a:ext uri="{FF2B5EF4-FFF2-40B4-BE49-F238E27FC236}">
                <a16:creationId xmlns:a16="http://schemas.microsoft.com/office/drawing/2014/main" id="{1E5931C7-E7CA-3A4E-B86C-887A7C7E739D}"/>
              </a:ext>
            </a:extLst>
          </p:cNvPr>
          <p:cNvSpPr>
            <a:spLocks noGrp="1"/>
          </p:cNvSpPr>
          <p:nvPr>
            <p:ph type="body" sz="quarter" idx="32" hasCustomPrompt="1"/>
          </p:nvPr>
        </p:nvSpPr>
        <p:spPr>
          <a:xfrm>
            <a:off x="7953581"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9" name="Inhaltsplatzhalter 3">
            <a:extLst>
              <a:ext uri="{FF2B5EF4-FFF2-40B4-BE49-F238E27FC236}">
                <a16:creationId xmlns:a16="http://schemas.microsoft.com/office/drawing/2014/main" id="{BC264A50-17FA-6649-A454-349B36C01942}"/>
              </a:ext>
            </a:extLst>
          </p:cNvPr>
          <p:cNvSpPr>
            <a:spLocks noGrp="1"/>
          </p:cNvSpPr>
          <p:nvPr>
            <p:ph sz="quarter" idx="33" hasCustomPrompt="1"/>
          </p:nvPr>
        </p:nvSpPr>
        <p:spPr>
          <a:xfrm>
            <a:off x="7986093"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30" name="Inhaltsplatzhalter 3">
            <a:extLst>
              <a:ext uri="{FF2B5EF4-FFF2-40B4-BE49-F238E27FC236}">
                <a16:creationId xmlns:a16="http://schemas.microsoft.com/office/drawing/2014/main" id="{A538D173-DD0B-134B-8A8E-71D55E21BEFD}"/>
              </a:ext>
            </a:extLst>
          </p:cNvPr>
          <p:cNvSpPr>
            <a:spLocks noGrp="1"/>
          </p:cNvSpPr>
          <p:nvPr>
            <p:ph sz="quarter" idx="34" hasCustomPrompt="1"/>
          </p:nvPr>
        </p:nvSpPr>
        <p:spPr>
          <a:xfrm>
            <a:off x="7954848"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238653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5933085"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2386530"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5933085"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2386529"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5934352"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2386529"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5934352"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15797972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extplatzhalter 2"/>
          <p:cNvSpPr>
            <a:spLocks noGrp="1"/>
          </p:cNvSpPr>
          <p:nvPr>
            <p:ph type="body" sz="quarter" idx="25" hasCustomPrompt="1"/>
          </p:nvPr>
        </p:nvSpPr>
        <p:spPr>
          <a:xfrm>
            <a:off x="877331"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extplatzhalter 2"/>
          <p:cNvSpPr>
            <a:spLocks noGrp="1"/>
          </p:cNvSpPr>
          <p:nvPr>
            <p:ph type="body" sz="quarter" idx="26" hasCustomPrompt="1"/>
          </p:nvPr>
        </p:nvSpPr>
        <p:spPr>
          <a:xfrm>
            <a:off x="4412670"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3" name="Textplatzhalter 2"/>
          <p:cNvSpPr>
            <a:spLocks noGrp="1"/>
          </p:cNvSpPr>
          <p:nvPr>
            <p:ph type="body" sz="quarter" idx="24" hasCustomPrompt="1"/>
          </p:nvPr>
        </p:nvSpPr>
        <p:spPr>
          <a:xfrm>
            <a:off x="7957893"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4" name="Inhaltsplatzhalter 3">
            <a:extLst>
              <a:ext uri="{FF2B5EF4-FFF2-40B4-BE49-F238E27FC236}">
                <a16:creationId xmlns:a16="http://schemas.microsoft.com/office/drawing/2014/main" id="{8D399B13-8BD6-634F-9EB5-2C89B78F87E6}"/>
              </a:ext>
            </a:extLst>
          </p:cNvPr>
          <p:cNvSpPr>
            <a:spLocks noGrp="1"/>
          </p:cNvSpPr>
          <p:nvPr>
            <p:ph sz="quarter" idx="13" hasCustomPrompt="1"/>
          </p:nvPr>
        </p:nvSpPr>
        <p:spPr>
          <a:xfrm>
            <a:off x="877332" y="540326"/>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7" name="Inhaltsplatzhalter 3">
            <a:extLst>
              <a:ext uri="{FF2B5EF4-FFF2-40B4-BE49-F238E27FC236}">
                <a16:creationId xmlns:a16="http://schemas.microsoft.com/office/drawing/2014/main" id="{91556102-F962-4B49-9CCB-A14C041D68C4}"/>
              </a:ext>
            </a:extLst>
          </p:cNvPr>
          <p:cNvSpPr>
            <a:spLocks noGrp="1"/>
          </p:cNvSpPr>
          <p:nvPr>
            <p:ph sz="quarter" idx="27" hasCustomPrompt="1"/>
          </p:nvPr>
        </p:nvSpPr>
        <p:spPr>
          <a:xfrm>
            <a:off x="4412669" y="540325"/>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8" name="Inhaltsplatzhalter 3">
            <a:extLst>
              <a:ext uri="{FF2B5EF4-FFF2-40B4-BE49-F238E27FC236}">
                <a16:creationId xmlns:a16="http://schemas.microsoft.com/office/drawing/2014/main" id="{7512757D-95D2-1640-B0F8-1363E6AFC477}"/>
              </a:ext>
            </a:extLst>
          </p:cNvPr>
          <p:cNvSpPr>
            <a:spLocks noGrp="1"/>
          </p:cNvSpPr>
          <p:nvPr>
            <p:ph sz="quarter" idx="28" hasCustomPrompt="1"/>
          </p:nvPr>
        </p:nvSpPr>
        <p:spPr>
          <a:xfrm>
            <a:off x="7957893" y="540324"/>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7" name="Textplatzhalter 2"/>
          <p:cNvSpPr>
            <a:spLocks noGrp="1"/>
          </p:cNvSpPr>
          <p:nvPr>
            <p:ph type="body" sz="quarter" idx="25" hasCustomPrompt="1"/>
          </p:nvPr>
        </p:nvSpPr>
        <p:spPr>
          <a:xfrm>
            <a:off x="87822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8" name="Textplatzhalter 2"/>
          <p:cNvSpPr>
            <a:spLocks noGrp="1"/>
          </p:cNvSpPr>
          <p:nvPr>
            <p:ph type="body" sz="quarter" idx="26" hasCustomPrompt="1"/>
          </p:nvPr>
        </p:nvSpPr>
        <p:spPr>
          <a:xfrm>
            <a:off x="636743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9" name="Inhaltsplatzhalter 3">
            <a:extLst>
              <a:ext uri="{FF2B5EF4-FFF2-40B4-BE49-F238E27FC236}">
                <a16:creationId xmlns:a16="http://schemas.microsoft.com/office/drawing/2014/main" id="{91497B0B-A9DD-724B-9EE5-2F367DEE15DB}"/>
              </a:ext>
            </a:extLst>
          </p:cNvPr>
          <p:cNvSpPr>
            <a:spLocks noGrp="1"/>
          </p:cNvSpPr>
          <p:nvPr>
            <p:ph sz="quarter" idx="13" hasCustomPrompt="1"/>
          </p:nvPr>
        </p:nvSpPr>
        <p:spPr>
          <a:xfrm>
            <a:off x="878222" y="540326"/>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3">
            <a:extLst>
              <a:ext uri="{FF2B5EF4-FFF2-40B4-BE49-F238E27FC236}">
                <a16:creationId xmlns:a16="http://schemas.microsoft.com/office/drawing/2014/main" id="{D2F510BF-7BBD-2145-9976-6784442078BC}"/>
              </a:ext>
            </a:extLst>
          </p:cNvPr>
          <p:cNvSpPr>
            <a:spLocks noGrp="1"/>
          </p:cNvSpPr>
          <p:nvPr>
            <p:ph sz="quarter" idx="27" hasCustomPrompt="1"/>
          </p:nvPr>
        </p:nvSpPr>
        <p:spPr>
          <a:xfrm>
            <a:off x="6367432" y="540325"/>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enplatzhalter 6"/>
          <p:cNvSpPr>
            <a:spLocks noGrp="1"/>
          </p:cNvSpPr>
          <p:nvPr>
            <p:ph type="media" sz="quarter" idx="10"/>
          </p:nvPr>
        </p:nvSpPr>
        <p:spPr>
          <a:xfrm>
            <a:off x="0" y="0"/>
            <a:ext cx="12192000" cy="6858000"/>
          </a:xfrm>
        </p:spPr>
        <p:txBody>
          <a:bodyPr/>
          <a:lstStyle>
            <a:lvl1pPr marL="0" indent="0">
              <a:buNone/>
              <a:defRPr>
                <a:solidFill>
                  <a:schemeClr val="bg1"/>
                </a:solidFill>
              </a:defRPr>
            </a:lvl1pPr>
          </a:lstStyle>
          <a:p>
            <a:r>
              <a:rPr lang="de-DE"/>
              <a:t>Mediaclip durch Klicken auf Symbol hinzufügen</a:t>
            </a:r>
            <a:endParaRPr lang="de-DE" dirty="0"/>
          </a:p>
        </p:txBody>
      </p:sp>
      <p:sp>
        <p:nvSpPr>
          <p:cNvPr id="5"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extLst>
      <p:ext uri="{BB962C8B-B14F-4D97-AF65-F5344CB8AC3E}">
        <p14:creationId xmlns:p14="http://schemas.microsoft.com/office/powerpoint/2010/main" val="16222936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blipFill dpi="0" rotWithShape="1">
          <a:blip r:embed="rId2">
            <a:lum/>
            <a:extLst>
              <a:ext uri="{BEBA8EAE-BF5A-486C-A8C5-ECC9F3942E4B}">
                <a14:imgProps xmlns:a14="http://schemas.microsoft.com/office/drawing/2010/main">
                  <a14:imgLayer>
                    <a14:imgEffect>
                      <a14:sharpenSoften amount="-75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1" y="0"/>
            <a:ext cx="12192000" cy="6858000"/>
          </a:xfrm>
          <a:prstGeom prst="rect">
            <a:avLst/>
          </a:prstGeom>
          <a:noFill/>
          <a:ln w="254000">
            <a:noFill/>
            <a:miter lim="800000"/>
          </a:ln>
        </p:spPr>
        <p:txBody>
          <a:bodyPr vert="horz" wrap="square" lIns="216000" tIns="216000" rIns="216000" bIns="216000" rtlCol="0" anchor="ctr" anchorCtr="0">
            <a:normAutofit/>
          </a:bodyPr>
          <a:lstStyle>
            <a:lvl1pPr algn="ctr">
              <a:defRPr lang="de-DE" sz="5400" b="0" i="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indent="0"/>
            <a:r>
              <a:rPr lang="de-DE" dirty="0"/>
              <a:t>Abschnittstitel</a:t>
            </a:r>
          </a:p>
        </p:txBody>
      </p:sp>
    </p:spTree>
    <p:extLst>
      <p:ext uri="{BB962C8B-B14F-4D97-AF65-F5344CB8AC3E}">
        <p14:creationId xmlns:p14="http://schemas.microsoft.com/office/powerpoint/2010/main" val="10707272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extLst>
      <p:ext uri="{BB962C8B-B14F-4D97-AF65-F5344CB8AC3E}">
        <p14:creationId xmlns:p14="http://schemas.microsoft.com/office/powerpoint/2010/main" val="10652012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
        <p:nvSpPr>
          <p:cNvPr id="5" name="Inhaltsplatzhalter 3">
            <a:extLst>
              <a:ext uri="{FF2B5EF4-FFF2-40B4-BE49-F238E27FC236}">
                <a16:creationId xmlns:a16="http://schemas.microsoft.com/office/drawing/2014/main" id="{9B7CEA83-D16B-C5F0-A39F-860485EB82CD}"/>
              </a:ext>
            </a:extLst>
          </p:cNvPr>
          <p:cNvSpPr>
            <a:spLocks noGrp="1"/>
          </p:cNvSpPr>
          <p:nvPr>
            <p:ph sz="quarter" idx="14" hasCustomPrompt="1"/>
          </p:nvPr>
        </p:nvSpPr>
        <p:spPr>
          <a:xfrm>
            <a:off x="6200351"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00032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10439515"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Tree>
    <p:extLst>
      <p:ext uri="{BB962C8B-B14F-4D97-AF65-F5344CB8AC3E}">
        <p14:creationId xmlns:p14="http://schemas.microsoft.com/office/powerpoint/2010/main" val="25930540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
        <p:nvSpPr>
          <p:cNvPr id="5" name="Inhaltsplatzhalter 3">
            <a:extLst>
              <a:ext uri="{FF2B5EF4-FFF2-40B4-BE49-F238E27FC236}">
                <a16:creationId xmlns:a16="http://schemas.microsoft.com/office/drawing/2014/main" id="{708F2657-CD1B-BA63-8F74-3CC01614952C}"/>
              </a:ext>
            </a:extLst>
          </p:cNvPr>
          <p:cNvSpPr>
            <a:spLocks noGrp="1"/>
          </p:cNvSpPr>
          <p:nvPr>
            <p:ph sz="quarter" idx="14" hasCustomPrompt="1"/>
          </p:nvPr>
        </p:nvSpPr>
        <p:spPr>
          <a:xfrm>
            <a:off x="6207165" y="1481958"/>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102306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lemen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ln>
            <a:noFill/>
          </a:ln>
          <a:effectLst>
            <a:outerShdw blurRad="508000" dir="5400000" algn="t" rotWithShape="0">
              <a:prstClr val="black">
                <a:alpha val="40000"/>
              </a:prst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7" name="Inhaltsplatzhalter 3">
            <a:extLst>
              <a:ext uri="{FF2B5EF4-FFF2-40B4-BE49-F238E27FC236}">
                <a16:creationId xmlns:a16="http://schemas.microsoft.com/office/drawing/2014/main" id="{AF47547F-0C18-BA4D-B87D-062806808C99}"/>
              </a:ext>
            </a:extLst>
          </p:cNvPr>
          <p:cNvSpPr>
            <a:spLocks noGrp="1"/>
          </p:cNvSpPr>
          <p:nvPr>
            <p:ph sz="quarter" idx="13" hasCustomPrompt="1"/>
          </p:nvPr>
        </p:nvSpPr>
        <p:spPr>
          <a:xfrm>
            <a:off x="661066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624180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AF0A0F45-FF6D-0296-FE14-D327AE73E522}"/>
              </a:ext>
            </a:extLst>
          </p:cNvPr>
          <p:cNvSpPr>
            <a:spLocks noGrp="1"/>
          </p:cNvSpPr>
          <p:nvPr>
            <p:ph sz="quarter" idx="15" hasCustomPrompt="1"/>
          </p:nvPr>
        </p:nvSpPr>
        <p:spPr>
          <a:xfrm>
            <a:off x="87965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888030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1371" y="264406"/>
            <a:ext cx="11329259" cy="628027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1E44F315-BF47-2E43-9A76-29A1782EE6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38311" y="6373746"/>
            <a:ext cx="1922318" cy="341876"/>
          </a:xfrm>
          <a:prstGeom prst="rect">
            <a:avLst/>
          </a:prstGeom>
        </p:spPr>
      </p:pic>
    </p:spTree>
    <p:extLst>
      <p:ext uri="{BB962C8B-B14F-4D97-AF65-F5344CB8AC3E}">
        <p14:creationId xmlns:p14="http://schemas.microsoft.com/office/powerpoint/2010/main" val="3169717609"/>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701" r:id="rId3"/>
    <p:sldLayoutId id="2147483703" r:id="rId4"/>
    <p:sldLayoutId id="2147483702" r:id="rId5"/>
    <p:sldLayoutId id="2147483704" r:id="rId6"/>
    <p:sldLayoutId id="2147483681" r:id="rId7"/>
    <p:sldLayoutId id="2147483699" r:id="rId8"/>
    <p:sldLayoutId id="2147483705" r:id="rId9"/>
    <p:sldLayoutId id="2147483689" r:id="rId10"/>
    <p:sldLayoutId id="2147483700" r:id="rId11"/>
    <p:sldLayoutId id="2147483686" r:id="rId12"/>
    <p:sldLayoutId id="2147483690" r:id="rId13"/>
    <p:sldLayoutId id="2147483682" r:id="rId14"/>
    <p:sldLayoutId id="2147483674" r:id="rId1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charset="2"/>
        <a:buChar char="§"/>
        <a:defRPr sz="2400" b="0" i="0" kern="1200">
          <a:solidFill>
            <a:schemeClr val="bg1"/>
          </a:solidFill>
          <a:latin typeface="Calibri Light" charset="0"/>
          <a:ea typeface="Calibri Light" charset="0"/>
          <a:cs typeface="Calibri Light" charset="0"/>
        </a:defRPr>
      </a:lvl1pPr>
      <a:lvl2pPr marL="742950" indent="-285750" algn="l" defTabSz="914400" rtl="0" eaLnBrk="1" latinLnBrk="0" hangingPunct="1">
        <a:spcBef>
          <a:spcPct val="20000"/>
        </a:spcBef>
        <a:buClr>
          <a:schemeClr val="bg1"/>
        </a:buClr>
        <a:buSzPct val="90000"/>
        <a:buFont typeface="Wingdings" charset="2"/>
        <a:buChar char="§"/>
        <a:defRPr sz="2000" b="0" i="0" kern="1200">
          <a:solidFill>
            <a:schemeClr val="bg1"/>
          </a:solidFill>
          <a:latin typeface="Calibri Light" charset="0"/>
          <a:ea typeface="Calibri Light" charset="0"/>
          <a:cs typeface="Calibri Light" charset="0"/>
        </a:defRPr>
      </a:lvl2pPr>
      <a:lvl3pPr marL="1143000" indent="-228600" algn="l" defTabSz="914400" rtl="0" eaLnBrk="1" latinLnBrk="0" hangingPunct="1">
        <a:spcBef>
          <a:spcPct val="20000"/>
        </a:spcBef>
        <a:buClr>
          <a:schemeClr val="bg1"/>
        </a:buClr>
        <a:buSzPct val="90000"/>
        <a:buFont typeface="Wingdings" charset="2"/>
        <a:buChar char="§"/>
        <a:defRPr sz="1800" b="0" i="0" kern="1200">
          <a:solidFill>
            <a:schemeClr val="bg1"/>
          </a:solidFill>
          <a:latin typeface="Calibri Light" charset="0"/>
          <a:ea typeface="Calibri Light" charset="0"/>
          <a:cs typeface="Calibri Light" charset="0"/>
        </a:defRPr>
      </a:lvl3pPr>
      <a:lvl4pPr marL="16002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4pPr>
      <a:lvl5pPr marL="20574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FE0CA-07B6-DE6C-1463-5E4A8B44A852}"/>
              </a:ext>
            </a:extLst>
          </p:cNvPr>
          <p:cNvSpPr>
            <a:spLocks noGrp="1"/>
          </p:cNvSpPr>
          <p:nvPr>
            <p:ph type="ctrTitle"/>
          </p:nvPr>
        </p:nvSpPr>
        <p:spPr/>
        <p:txBody>
          <a:bodyPr/>
          <a:lstStyle/>
          <a:p>
            <a:r>
              <a:rPr lang="de-DE" dirty="0"/>
              <a:t>Wenn dir Fremde online schreiben</a:t>
            </a:r>
            <a:br>
              <a:rPr lang="de-DE" dirty="0"/>
            </a:br>
            <a:endParaRPr lang="de-DE" dirty="0"/>
          </a:p>
        </p:txBody>
      </p:sp>
    </p:spTree>
    <p:extLst>
      <p:ext uri="{BB962C8B-B14F-4D97-AF65-F5344CB8AC3E}">
        <p14:creationId xmlns:p14="http://schemas.microsoft.com/office/powerpoint/2010/main" val="3028504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B076320-E733-3B04-BB00-85123BCD01DB}"/>
              </a:ext>
            </a:extLst>
          </p:cNvPr>
          <p:cNvSpPr>
            <a:spLocks noGrp="1"/>
          </p:cNvSpPr>
          <p:nvPr>
            <p:ph type="body" sz="quarter" idx="11"/>
          </p:nvPr>
        </p:nvSpPr>
        <p:spPr/>
        <p:txBody>
          <a:bodyPr/>
          <a:lstStyle/>
          <a:p>
            <a:endParaRPr lang="de-DE"/>
          </a:p>
        </p:txBody>
      </p:sp>
      <p:sp>
        <p:nvSpPr>
          <p:cNvPr id="5" name="Titel 4">
            <a:extLst>
              <a:ext uri="{FF2B5EF4-FFF2-40B4-BE49-F238E27FC236}">
                <a16:creationId xmlns:a16="http://schemas.microsoft.com/office/drawing/2014/main" id="{C8C419C9-E566-51BA-5621-B8D1423D4B50}"/>
              </a:ext>
            </a:extLst>
          </p:cNvPr>
          <p:cNvSpPr>
            <a:spLocks noGrp="1"/>
          </p:cNvSpPr>
          <p:nvPr>
            <p:ph type="title"/>
          </p:nvPr>
        </p:nvSpPr>
        <p:spPr/>
        <p:txBody>
          <a:bodyPr/>
          <a:lstStyle/>
          <a:p>
            <a:endParaRPr lang="de-DE"/>
          </a:p>
        </p:txBody>
      </p:sp>
      <p:pic>
        <p:nvPicPr>
          <p:cNvPr id="9" name="Inhaltsplatzhalter 8">
            <a:extLst>
              <a:ext uri="{FF2B5EF4-FFF2-40B4-BE49-F238E27FC236}">
                <a16:creationId xmlns:a16="http://schemas.microsoft.com/office/drawing/2014/main" id="{9ABAC766-BC68-B26A-B3C4-AE8B65A10117}"/>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647141" y="665018"/>
            <a:ext cx="4094291" cy="5527675"/>
          </a:xfrm>
          <a:prstGeom prst="rect">
            <a:avLst/>
          </a:prstGeom>
        </p:spPr>
      </p:pic>
      <p:sp>
        <p:nvSpPr>
          <p:cNvPr id="10" name="Textfeld 9">
            <a:extLst>
              <a:ext uri="{FF2B5EF4-FFF2-40B4-BE49-F238E27FC236}">
                <a16:creationId xmlns:a16="http://schemas.microsoft.com/office/drawing/2014/main" id="{8BD1DC13-6D63-44B6-51FD-26695C8D4EC3}"/>
              </a:ext>
            </a:extLst>
          </p:cNvPr>
          <p:cNvSpPr txBox="1"/>
          <p:nvPr/>
        </p:nvSpPr>
        <p:spPr>
          <a:xfrm>
            <a:off x="1233054" y="1494491"/>
            <a:ext cx="3089563" cy="369332"/>
          </a:xfrm>
          <a:prstGeom prst="rect">
            <a:avLst/>
          </a:prstGeom>
          <a:noFill/>
        </p:spPr>
        <p:txBody>
          <a:bodyPr wrap="square" rtlCol="0">
            <a:spAutoFit/>
          </a:bodyPr>
          <a:lstStyle/>
          <a:p>
            <a:r>
              <a:rPr lang="de-DE" dirty="0"/>
              <a:t>Mein neues Video!</a:t>
            </a:r>
          </a:p>
        </p:txBody>
      </p:sp>
      <p:sp>
        <p:nvSpPr>
          <p:cNvPr id="11" name="Textfeld 10">
            <a:extLst>
              <a:ext uri="{FF2B5EF4-FFF2-40B4-BE49-F238E27FC236}">
                <a16:creationId xmlns:a16="http://schemas.microsoft.com/office/drawing/2014/main" id="{2D88A9F7-0C9C-80B9-278F-63887D378B05}"/>
              </a:ext>
            </a:extLst>
          </p:cNvPr>
          <p:cNvSpPr txBox="1"/>
          <p:nvPr/>
        </p:nvSpPr>
        <p:spPr>
          <a:xfrm>
            <a:off x="1233054" y="2610607"/>
            <a:ext cx="2826327" cy="523220"/>
          </a:xfrm>
          <a:prstGeom prst="rect">
            <a:avLst/>
          </a:prstGeom>
          <a:noFill/>
        </p:spPr>
        <p:txBody>
          <a:bodyPr wrap="square" rtlCol="0">
            <a:spAutoFit/>
          </a:bodyPr>
          <a:lstStyle/>
          <a:p>
            <a:r>
              <a:rPr lang="de-DE" sz="1400" dirty="0" err="1"/>
              <a:t>Omg</a:t>
            </a:r>
            <a:r>
              <a:rPr lang="de-DE" sz="1400" dirty="0"/>
              <a:t>! Hab noch nie sowas peinliches gesehen!</a:t>
            </a:r>
          </a:p>
        </p:txBody>
      </p:sp>
      <p:sp>
        <p:nvSpPr>
          <p:cNvPr id="12" name="Textfeld 11">
            <a:extLst>
              <a:ext uri="{FF2B5EF4-FFF2-40B4-BE49-F238E27FC236}">
                <a16:creationId xmlns:a16="http://schemas.microsoft.com/office/drawing/2014/main" id="{5F95083F-53F7-28B3-65BA-3C0C9B646B38}"/>
              </a:ext>
            </a:extLst>
          </p:cNvPr>
          <p:cNvSpPr txBox="1"/>
          <p:nvPr/>
        </p:nvSpPr>
        <p:spPr>
          <a:xfrm>
            <a:off x="1233054" y="3732672"/>
            <a:ext cx="2594125" cy="307777"/>
          </a:xfrm>
          <a:prstGeom prst="rect">
            <a:avLst/>
          </a:prstGeom>
          <a:noFill/>
        </p:spPr>
        <p:txBody>
          <a:bodyPr wrap="square" rtlCol="0">
            <a:spAutoFit/>
          </a:bodyPr>
          <a:lstStyle/>
          <a:p>
            <a:r>
              <a:rPr lang="de-DE" sz="1400" dirty="0"/>
              <a:t>Geh dich verbrennen, Alter.</a:t>
            </a:r>
          </a:p>
        </p:txBody>
      </p:sp>
      <p:sp>
        <p:nvSpPr>
          <p:cNvPr id="13" name="Inhaltsplatzhalter 10">
            <a:extLst>
              <a:ext uri="{FF2B5EF4-FFF2-40B4-BE49-F238E27FC236}">
                <a16:creationId xmlns:a16="http://schemas.microsoft.com/office/drawing/2014/main" id="{1CB2CB1C-E0A2-1A75-6D98-014F1D9A50D3}"/>
              </a:ext>
            </a:extLst>
          </p:cNvPr>
          <p:cNvSpPr>
            <a:spLocks noGrp="1"/>
          </p:cNvSpPr>
          <p:nvPr>
            <p:ph sz="quarter" idx="14"/>
          </p:nvPr>
        </p:nvSpPr>
        <p:spPr>
          <a:xfrm>
            <a:off x="5010912" y="665018"/>
            <a:ext cx="6342888" cy="5527964"/>
          </a:xfrm>
        </p:spPr>
        <p:txBody>
          <a:bodyPr/>
          <a:lstStyle/>
          <a:p>
            <a:pPr marL="0" indent="0">
              <a:buNone/>
            </a:pPr>
            <a:r>
              <a:rPr lang="de-DE" b="1" dirty="0"/>
              <a:t>Beispiel 3: Fiese Kommentare bei </a:t>
            </a:r>
            <a:r>
              <a:rPr lang="de-DE" b="1" dirty="0" err="1"/>
              <a:t>TikTok</a:t>
            </a:r>
            <a:endParaRPr lang="de-DE" b="1" dirty="0"/>
          </a:p>
          <a:p>
            <a:pPr marL="0" indent="0">
              <a:buNone/>
            </a:pPr>
            <a:endParaRPr lang="de-DE" dirty="0"/>
          </a:p>
          <a:p>
            <a:pPr marL="0" indent="0">
              <a:buNone/>
            </a:pPr>
            <a:r>
              <a:rPr lang="de-DE" dirty="0">
                <a:sym typeface="Wingdings" pitchFamily="2" charset="2"/>
              </a:rPr>
              <a:t> Wie würdest du auf diese Kommentare von Fremden bei </a:t>
            </a:r>
            <a:r>
              <a:rPr lang="de-DE" dirty="0" err="1">
                <a:sym typeface="Wingdings" pitchFamily="2" charset="2"/>
              </a:rPr>
              <a:t>TikTok</a:t>
            </a:r>
            <a:r>
              <a:rPr lang="de-DE" dirty="0">
                <a:sym typeface="Wingdings" pitchFamily="2" charset="2"/>
              </a:rPr>
              <a:t> reagieren?</a:t>
            </a:r>
            <a:endParaRPr lang="de-DE" dirty="0"/>
          </a:p>
        </p:txBody>
      </p:sp>
    </p:spTree>
    <p:extLst>
      <p:ext uri="{BB962C8B-B14F-4D97-AF65-F5344CB8AC3E}">
        <p14:creationId xmlns:p14="http://schemas.microsoft.com/office/powerpoint/2010/main" val="34963358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B421F3-AFA4-5695-9727-1098F518FBC8}"/>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F2F5D112-ED22-CD1A-4408-FA8720687551}"/>
              </a:ext>
            </a:extLst>
          </p:cNvPr>
          <p:cNvSpPr>
            <a:spLocks noGrp="1"/>
          </p:cNvSpPr>
          <p:nvPr>
            <p:ph type="title"/>
          </p:nvPr>
        </p:nvSpPr>
        <p:spPr/>
        <p:txBody>
          <a:bodyPr/>
          <a:lstStyle/>
          <a:p>
            <a:endParaRPr lang="de-DE"/>
          </a:p>
        </p:txBody>
      </p:sp>
      <p:sp>
        <p:nvSpPr>
          <p:cNvPr id="8" name="Oval 7">
            <a:extLst>
              <a:ext uri="{FF2B5EF4-FFF2-40B4-BE49-F238E27FC236}">
                <a16:creationId xmlns:a16="http://schemas.microsoft.com/office/drawing/2014/main" id="{41F31A41-AD79-0EC6-4B15-14F3E70CBA30}"/>
              </a:ext>
            </a:extLst>
          </p:cNvPr>
          <p:cNvSpPr/>
          <p:nvPr/>
        </p:nvSpPr>
        <p:spPr>
          <a:xfrm>
            <a:off x="4750283" y="438223"/>
            <a:ext cx="2691434" cy="1409728"/>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Kommentar melden</a:t>
            </a:r>
          </a:p>
        </p:txBody>
      </p:sp>
      <p:pic>
        <p:nvPicPr>
          <p:cNvPr id="6" name="Grafik 5" descr="Ein Bild, das Text, Screenshot, Diagramm, Reihe enthält.&#10;&#10;KI-generierte Inhalte können fehlerhaft sein.">
            <a:extLst>
              <a:ext uri="{FF2B5EF4-FFF2-40B4-BE49-F238E27FC236}">
                <a16:creationId xmlns:a16="http://schemas.microsoft.com/office/drawing/2014/main" id="{62EB33E4-EF51-3ADC-96AD-81E7D044A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134" y="1532284"/>
            <a:ext cx="3008356" cy="3793431"/>
          </a:xfrm>
          <a:prstGeom prst="rect">
            <a:avLst/>
          </a:prstGeom>
        </p:spPr>
      </p:pic>
      <p:pic>
        <p:nvPicPr>
          <p:cNvPr id="12" name="Grafik 11" descr="Ein Bild, das Text, Screenshot, Schrift, Dokument enthält.&#10;&#10;KI-generierte Inhalte können fehlerhaft sein.">
            <a:extLst>
              <a:ext uri="{FF2B5EF4-FFF2-40B4-BE49-F238E27FC236}">
                <a16:creationId xmlns:a16="http://schemas.microsoft.com/office/drawing/2014/main" id="{440413DA-57B7-C2D1-27CD-F5F2B3D8A6D6}"/>
              </a:ext>
            </a:extLst>
          </p:cNvPr>
          <p:cNvPicPr>
            <a:picLocks noChangeAspect="1"/>
          </p:cNvPicPr>
          <p:nvPr/>
        </p:nvPicPr>
        <p:blipFill>
          <a:blip r:embed="rId4">
            <a:extLst>
              <a:ext uri="{28A0092B-C50C-407E-A947-70E740481C1C}">
                <a14:useLocalDpi xmlns:a14="http://schemas.microsoft.com/office/drawing/2010/main" val="0"/>
              </a:ext>
            </a:extLst>
          </a:blip>
          <a:srcRect b="35013"/>
          <a:stretch>
            <a:fillRect/>
          </a:stretch>
        </p:blipFill>
        <p:spPr>
          <a:xfrm>
            <a:off x="8228510" y="2503861"/>
            <a:ext cx="3138612" cy="2821854"/>
          </a:xfrm>
          <a:prstGeom prst="rect">
            <a:avLst/>
          </a:prstGeom>
        </p:spPr>
      </p:pic>
      <p:pic>
        <p:nvPicPr>
          <p:cNvPr id="24" name="Grafik 23">
            <a:extLst>
              <a:ext uri="{FF2B5EF4-FFF2-40B4-BE49-F238E27FC236}">
                <a16:creationId xmlns:a16="http://schemas.microsoft.com/office/drawing/2014/main" id="{BAFDB24F-31E5-7325-7336-AFA318657025}"/>
              </a:ext>
            </a:extLst>
          </p:cNvPr>
          <p:cNvPicPr>
            <a:picLocks noChangeAspect="1"/>
          </p:cNvPicPr>
          <p:nvPr/>
        </p:nvPicPr>
        <p:blipFill>
          <a:blip r:embed="rId5"/>
          <a:stretch>
            <a:fillRect/>
          </a:stretch>
        </p:blipFill>
        <p:spPr>
          <a:xfrm>
            <a:off x="4424626" y="2184877"/>
            <a:ext cx="3342748" cy="3140838"/>
          </a:xfrm>
          <a:prstGeom prst="rect">
            <a:avLst/>
          </a:prstGeom>
        </p:spPr>
      </p:pic>
      <p:sp>
        <p:nvSpPr>
          <p:cNvPr id="14" name="Oval 13">
            <a:extLst>
              <a:ext uri="{FF2B5EF4-FFF2-40B4-BE49-F238E27FC236}">
                <a16:creationId xmlns:a16="http://schemas.microsoft.com/office/drawing/2014/main" id="{47DA10D5-0348-DEAC-9515-5105A703C149}"/>
              </a:ext>
            </a:extLst>
          </p:cNvPr>
          <p:cNvSpPr/>
          <p:nvPr/>
        </p:nvSpPr>
        <p:spPr>
          <a:xfrm>
            <a:off x="3125848" y="5163013"/>
            <a:ext cx="1847332" cy="1035290"/>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ysClr val="windowText" lastClr="000000"/>
                </a:solidFill>
              </a:rPr>
              <a:t>Langer Klick auf den Kommentar</a:t>
            </a:r>
          </a:p>
        </p:txBody>
      </p:sp>
    </p:spTree>
    <p:extLst>
      <p:ext uri="{BB962C8B-B14F-4D97-AF65-F5344CB8AC3E}">
        <p14:creationId xmlns:p14="http://schemas.microsoft.com/office/powerpoint/2010/main" val="25301437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FE428-83F4-808C-2CED-2A728564726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A12A548-A6F6-FBCE-918C-0062971448F1}"/>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1A52B422-581C-FD39-96AE-373413D1F5BD}"/>
              </a:ext>
            </a:extLst>
          </p:cNvPr>
          <p:cNvSpPr>
            <a:spLocks noGrp="1"/>
          </p:cNvSpPr>
          <p:nvPr>
            <p:ph type="title"/>
          </p:nvPr>
        </p:nvSpPr>
        <p:spPr/>
        <p:txBody>
          <a:bodyPr/>
          <a:lstStyle/>
          <a:p>
            <a:endParaRPr lang="de-DE"/>
          </a:p>
        </p:txBody>
      </p:sp>
      <p:pic>
        <p:nvPicPr>
          <p:cNvPr id="26" name="Grafik 25" descr="Ein Bild, das Text, Screenshot, Schrift, Diagramm enthält.&#10;&#10;KI-generierte Inhalte können fehlerhaft sein.">
            <a:extLst>
              <a:ext uri="{FF2B5EF4-FFF2-40B4-BE49-F238E27FC236}">
                <a16:creationId xmlns:a16="http://schemas.microsoft.com/office/drawing/2014/main" id="{32C59180-4151-9AEE-9C39-5EC7F406E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414" y="2094752"/>
            <a:ext cx="4844210" cy="3378200"/>
          </a:xfrm>
          <a:prstGeom prst="rect">
            <a:avLst/>
          </a:prstGeom>
        </p:spPr>
      </p:pic>
      <p:pic>
        <p:nvPicPr>
          <p:cNvPr id="28" name="Grafik 27" descr="Ein Bild, das Text, Screenshot, Diagramm, Schrift enthält.&#10;&#10;KI-generierte Inhalte können fehlerhaft sein.">
            <a:extLst>
              <a:ext uri="{FF2B5EF4-FFF2-40B4-BE49-F238E27FC236}">
                <a16:creationId xmlns:a16="http://schemas.microsoft.com/office/drawing/2014/main" id="{3CCC83B2-53E6-4BEF-6925-9CC3FDD05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23" y="2094752"/>
            <a:ext cx="4310774" cy="3378200"/>
          </a:xfrm>
          <a:prstGeom prst="rect">
            <a:avLst/>
          </a:prstGeom>
        </p:spPr>
      </p:pic>
      <p:sp>
        <p:nvSpPr>
          <p:cNvPr id="11" name="Oval 10">
            <a:extLst>
              <a:ext uri="{FF2B5EF4-FFF2-40B4-BE49-F238E27FC236}">
                <a16:creationId xmlns:a16="http://schemas.microsoft.com/office/drawing/2014/main" id="{E06A2E95-6B2E-D021-EB37-5917F84353D6}"/>
              </a:ext>
            </a:extLst>
          </p:cNvPr>
          <p:cNvSpPr/>
          <p:nvPr/>
        </p:nvSpPr>
        <p:spPr>
          <a:xfrm>
            <a:off x="4736326" y="801476"/>
            <a:ext cx="2719347" cy="116714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ln>
                  <a:solidFill>
                    <a:schemeClr val="tx2"/>
                  </a:solidFill>
                </a:ln>
                <a:solidFill>
                  <a:sysClr val="windowText" lastClr="000000"/>
                </a:solidFill>
              </a:rPr>
              <a:t>TikToker</a:t>
            </a:r>
            <a:r>
              <a:rPr lang="de-DE" sz="2400" dirty="0">
                <a:ln>
                  <a:solidFill>
                    <a:schemeClr val="tx2"/>
                  </a:solidFill>
                </a:ln>
                <a:solidFill>
                  <a:sysClr val="windowText" lastClr="000000"/>
                </a:solidFill>
              </a:rPr>
              <a:t> sperren oder melden</a:t>
            </a:r>
          </a:p>
        </p:txBody>
      </p:sp>
    </p:spTree>
    <p:extLst>
      <p:ext uri="{BB962C8B-B14F-4D97-AF65-F5344CB8AC3E}">
        <p14:creationId xmlns:p14="http://schemas.microsoft.com/office/powerpoint/2010/main" val="32776680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FA2BA17-7B6F-10D2-E5BF-A6DA0F3D224F}"/>
              </a:ext>
            </a:extLst>
          </p:cNvPr>
          <p:cNvSpPr>
            <a:spLocks noGrp="1"/>
          </p:cNvSpPr>
          <p:nvPr>
            <p:ph type="body" sz="quarter" idx="11"/>
          </p:nvPr>
        </p:nvSpPr>
        <p:spPr/>
        <p:txBody>
          <a:bodyPr/>
          <a:lstStyle/>
          <a:p>
            <a:endParaRPr lang="de-DE"/>
          </a:p>
        </p:txBody>
      </p:sp>
      <p:sp>
        <p:nvSpPr>
          <p:cNvPr id="5" name="Titel 4">
            <a:extLst>
              <a:ext uri="{FF2B5EF4-FFF2-40B4-BE49-F238E27FC236}">
                <a16:creationId xmlns:a16="http://schemas.microsoft.com/office/drawing/2014/main" id="{4176C37A-51AB-2D26-8E11-57BC1AD07FCF}"/>
              </a:ext>
            </a:extLst>
          </p:cNvPr>
          <p:cNvSpPr>
            <a:spLocks noGrp="1"/>
          </p:cNvSpPr>
          <p:nvPr>
            <p:ph type="title"/>
          </p:nvPr>
        </p:nvSpPr>
        <p:spPr/>
        <p:txBody>
          <a:bodyPr/>
          <a:lstStyle/>
          <a:p>
            <a:endParaRPr lang="de-DE" dirty="0"/>
          </a:p>
        </p:txBody>
      </p:sp>
      <p:pic>
        <p:nvPicPr>
          <p:cNvPr id="8" name="Grafik 7">
            <a:extLst>
              <a:ext uri="{FF2B5EF4-FFF2-40B4-BE49-F238E27FC236}">
                <a16:creationId xmlns:a16="http://schemas.microsoft.com/office/drawing/2014/main" id="{32190A08-C34F-42A7-9ACE-D6BFAB759306}"/>
              </a:ext>
            </a:extLst>
          </p:cNvPr>
          <p:cNvPicPr>
            <a:picLocks noChangeAspect="1"/>
          </p:cNvPicPr>
          <p:nvPr/>
        </p:nvPicPr>
        <p:blipFill>
          <a:blip r:embed="rId3">
            <a:extLst>
              <a:ext uri="{28A0092B-C50C-407E-A947-70E740481C1C}">
                <a14:useLocalDpi xmlns:a14="http://schemas.microsoft.com/office/drawing/2010/main" val="0"/>
              </a:ext>
            </a:extLst>
          </a:blip>
          <a:srcRect b="21227"/>
          <a:stretch>
            <a:fillRect/>
          </a:stretch>
        </p:blipFill>
        <p:spPr>
          <a:xfrm>
            <a:off x="157290" y="1138437"/>
            <a:ext cx="2915937" cy="4581126"/>
          </a:xfrm>
          <a:prstGeom prst="rect">
            <a:avLst/>
          </a:prstGeom>
        </p:spPr>
      </p:pic>
      <p:pic>
        <p:nvPicPr>
          <p:cNvPr id="4" name="Grafik 3">
            <a:extLst>
              <a:ext uri="{FF2B5EF4-FFF2-40B4-BE49-F238E27FC236}">
                <a16:creationId xmlns:a16="http://schemas.microsoft.com/office/drawing/2014/main" id="{00DD6252-E642-8E49-F694-684B2774B444}"/>
              </a:ext>
            </a:extLst>
          </p:cNvPr>
          <p:cNvPicPr>
            <a:picLocks noChangeAspect="1"/>
          </p:cNvPicPr>
          <p:nvPr/>
        </p:nvPicPr>
        <p:blipFill>
          <a:blip r:embed="rId4"/>
          <a:stretch>
            <a:fillRect/>
          </a:stretch>
        </p:blipFill>
        <p:spPr>
          <a:xfrm>
            <a:off x="3203386" y="516570"/>
            <a:ext cx="2855694" cy="5824860"/>
          </a:xfrm>
          <a:prstGeom prst="rect">
            <a:avLst/>
          </a:prstGeom>
        </p:spPr>
      </p:pic>
      <p:pic>
        <p:nvPicPr>
          <p:cNvPr id="7" name="Grafik 6">
            <a:extLst>
              <a:ext uri="{FF2B5EF4-FFF2-40B4-BE49-F238E27FC236}">
                <a16:creationId xmlns:a16="http://schemas.microsoft.com/office/drawing/2014/main" id="{274FB7FD-E6A1-29C2-3F8D-71D2BE9C8756}"/>
              </a:ext>
            </a:extLst>
          </p:cNvPr>
          <p:cNvPicPr>
            <a:picLocks noChangeAspect="1"/>
          </p:cNvPicPr>
          <p:nvPr/>
        </p:nvPicPr>
        <p:blipFill>
          <a:blip r:embed="rId5"/>
          <a:stretch>
            <a:fillRect/>
          </a:stretch>
        </p:blipFill>
        <p:spPr>
          <a:xfrm>
            <a:off x="6189239" y="516570"/>
            <a:ext cx="2849369" cy="5824859"/>
          </a:xfrm>
          <a:prstGeom prst="rect">
            <a:avLst/>
          </a:prstGeom>
        </p:spPr>
      </p:pic>
      <p:pic>
        <p:nvPicPr>
          <p:cNvPr id="9" name="Grafik 8">
            <a:extLst>
              <a:ext uri="{FF2B5EF4-FFF2-40B4-BE49-F238E27FC236}">
                <a16:creationId xmlns:a16="http://schemas.microsoft.com/office/drawing/2014/main" id="{A449C129-C6A4-5117-9317-BE1851D6AD15}"/>
              </a:ext>
            </a:extLst>
          </p:cNvPr>
          <p:cNvPicPr>
            <a:picLocks noChangeAspect="1"/>
          </p:cNvPicPr>
          <p:nvPr/>
        </p:nvPicPr>
        <p:blipFill>
          <a:blip r:embed="rId6"/>
          <a:stretch>
            <a:fillRect/>
          </a:stretch>
        </p:blipFill>
        <p:spPr>
          <a:xfrm>
            <a:off x="9163902" y="516569"/>
            <a:ext cx="2860422" cy="5824859"/>
          </a:xfrm>
          <a:prstGeom prst="rect">
            <a:avLst/>
          </a:prstGeom>
        </p:spPr>
      </p:pic>
    </p:spTree>
    <p:extLst>
      <p:ext uri="{BB962C8B-B14F-4D97-AF65-F5344CB8AC3E}">
        <p14:creationId xmlns:p14="http://schemas.microsoft.com/office/powerpoint/2010/main" val="11254862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D4DF1D2-CF6A-2634-A6AE-6B934B05C330}"/>
              </a:ext>
            </a:extLst>
          </p:cNvPr>
          <p:cNvSpPr>
            <a:spLocks noGrp="1"/>
          </p:cNvSpPr>
          <p:nvPr>
            <p:ph type="body" sz="quarter" idx="11"/>
          </p:nvPr>
        </p:nvSpPr>
        <p:spPr/>
        <p:txBody>
          <a:bodyPr/>
          <a:lstStyle/>
          <a:p>
            <a:endParaRPr lang="de-DE"/>
          </a:p>
        </p:txBody>
      </p:sp>
      <p:sp>
        <p:nvSpPr>
          <p:cNvPr id="6" name="Inhaltsplatzhalter 5">
            <a:extLst>
              <a:ext uri="{FF2B5EF4-FFF2-40B4-BE49-F238E27FC236}">
                <a16:creationId xmlns:a16="http://schemas.microsoft.com/office/drawing/2014/main" id="{53F260DF-3A0E-1561-DB5E-D6C7DCC3853F}"/>
              </a:ext>
            </a:extLst>
          </p:cNvPr>
          <p:cNvSpPr>
            <a:spLocks noGrp="1"/>
          </p:cNvSpPr>
          <p:nvPr>
            <p:ph sz="quarter" idx="13"/>
          </p:nvPr>
        </p:nvSpPr>
        <p:spPr/>
        <p:txBody>
          <a:bodyPr>
            <a:normAutofit fontScale="92500" lnSpcReduction="10000"/>
          </a:bodyPr>
          <a:lstStyle/>
          <a:p>
            <a:pPr marL="0" indent="0" algn="ctr">
              <a:buNone/>
            </a:pPr>
            <a:r>
              <a:rPr lang="de-DE" sz="2600" b="1" dirty="0"/>
              <a:t>Auch gefährlich: Cyber-Grooming</a:t>
            </a:r>
          </a:p>
          <a:p>
            <a:pPr marL="0" indent="0" algn="ctr">
              <a:buNone/>
            </a:pPr>
            <a:endParaRPr lang="de-DE" dirty="0"/>
          </a:p>
          <a:p>
            <a:pPr algn="ctr">
              <a:buFont typeface="Wingdings" pitchFamily="2" charset="2"/>
              <a:buChar char="à"/>
            </a:pPr>
            <a:r>
              <a:rPr lang="de-DE" dirty="0">
                <a:sym typeface="Wingdings" pitchFamily="2" charset="2"/>
              </a:rPr>
              <a:t>Wenn du im Internet mit jemandem schreibst, weißt du nie so genau, wer dahinter steckt!</a:t>
            </a:r>
          </a:p>
          <a:p>
            <a:pPr algn="ctr">
              <a:buFont typeface="Wingdings" pitchFamily="2" charset="2"/>
              <a:buChar char="à"/>
            </a:pPr>
            <a:endParaRPr lang="de-DE" dirty="0">
              <a:sym typeface="Wingdings" pitchFamily="2" charset="2"/>
            </a:endParaRPr>
          </a:p>
          <a:p>
            <a:pPr marL="0" indent="0" algn="ctr">
              <a:buNone/>
            </a:pPr>
            <a:r>
              <a:rPr lang="de-DE" b="1" dirty="0">
                <a:sym typeface="Wingdings" pitchFamily="2" charset="2"/>
              </a:rPr>
              <a:t>Pass auf, wenn </a:t>
            </a:r>
            <a:r>
              <a:rPr lang="de-DE" b="1" dirty="0" err="1">
                <a:sym typeface="Wingdings" pitchFamily="2" charset="2"/>
              </a:rPr>
              <a:t>dein:e</a:t>
            </a:r>
            <a:r>
              <a:rPr lang="de-DE" b="1" dirty="0">
                <a:sym typeface="Wingdings" pitchFamily="2" charset="2"/>
              </a:rPr>
              <a:t> </a:t>
            </a:r>
            <a:r>
              <a:rPr lang="de-DE" b="1" dirty="0" err="1">
                <a:sym typeface="Wingdings" pitchFamily="2" charset="2"/>
              </a:rPr>
              <a:t>Chatpartner:in</a:t>
            </a:r>
            <a:r>
              <a:rPr lang="de-DE" b="1" dirty="0">
                <a:sym typeface="Wingdings" pitchFamily="2" charset="2"/>
              </a:rPr>
              <a:t> … </a:t>
            </a:r>
          </a:p>
          <a:p>
            <a:pPr marL="0" indent="0" algn="ctr">
              <a:buNone/>
            </a:pPr>
            <a:endParaRPr lang="de-DE" b="1" dirty="0">
              <a:sym typeface="Wingdings" pitchFamily="2" charset="2"/>
            </a:endParaRPr>
          </a:p>
          <a:p>
            <a:pPr marL="0" indent="0">
              <a:buNone/>
            </a:pPr>
            <a:r>
              <a:rPr lang="de-DE" sz="2200" dirty="0"/>
              <a:t>… schnell von öffentlichen Chats in private Chats, wie WhatsApp, wechseln möchte.</a:t>
            </a:r>
          </a:p>
          <a:p>
            <a:pPr marL="0" indent="0">
              <a:buNone/>
            </a:pPr>
            <a:r>
              <a:rPr lang="de-DE" sz="2200" dirty="0"/>
              <a:t>… auffallend viele gleiche Interessen hat und dir ständig Komplimente macht.</a:t>
            </a:r>
          </a:p>
          <a:p>
            <a:pPr marL="0" indent="0">
              <a:buNone/>
            </a:pPr>
            <a:r>
              <a:rPr lang="de-DE" sz="2200" dirty="0"/>
              <a:t>… von Anfang an viele persönliche Details von dir wissen will.</a:t>
            </a:r>
          </a:p>
          <a:p>
            <a:pPr marL="0" indent="0">
              <a:buNone/>
            </a:pPr>
            <a:r>
              <a:rPr lang="de-DE" sz="2200" dirty="0"/>
              <a:t>… kaum auf deine Fragen eingeht.</a:t>
            </a:r>
          </a:p>
          <a:p>
            <a:pPr marL="0" indent="0">
              <a:buNone/>
            </a:pPr>
            <a:r>
              <a:rPr lang="de-DE" sz="2200" dirty="0"/>
              <a:t>… ständig auf sexuelle Themen anspielt und intime Bilder und Videos von dir haben möchte.</a:t>
            </a:r>
          </a:p>
          <a:p>
            <a:pPr marL="0" indent="0">
              <a:buNone/>
            </a:pPr>
            <a:r>
              <a:rPr lang="de-DE" sz="2200" dirty="0"/>
              <a:t>… dich bittet, niemandem von eurer Bekanntschaft zu erzählen.</a:t>
            </a:r>
          </a:p>
          <a:p>
            <a:pPr algn="ctr">
              <a:buFontTx/>
              <a:buChar char="-"/>
            </a:pPr>
            <a:endParaRPr lang="de-DE" dirty="0"/>
          </a:p>
        </p:txBody>
      </p:sp>
      <p:sp>
        <p:nvSpPr>
          <p:cNvPr id="4" name="Titel 3">
            <a:extLst>
              <a:ext uri="{FF2B5EF4-FFF2-40B4-BE49-F238E27FC236}">
                <a16:creationId xmlns:a16="http://schemas.microsoft.com/office/drawing/2014/main" id="{08221566-C6A4-9674-E247-15126A4A43B1}"/>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5851150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ABB84FA-40A8-9162-EBA3-66F150A8436E}"/>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4B34749D-607B-EDDB-07C8-6C52C1B385B7}"/>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A73E2765-BF79-E341-3E56-18361470FFEE}"/>
              </a:ext>
            </a:extLst>
          </p:cNvPr>
          <p:cNvSpPr>
            <a:spLocks noGrp="1"/>
          </p:cNvSpPr>
          <p:nvPr>
            <p:ph sz="quarter" idx="14"/>
          </p:nvPr>
        </p:nvSpPr>
        <p:spPr>
          <a:xfrm>
            <a:off x="4815840" y="665018"/>
            <a:ext cx="6537960" cy="5527964"/>
          </a:xfrm>
        </p:spPr>
        <p:txBody>
          <a:bodyPr>
            <a:normAutofit lnSpcReduction="10000"/>
          </a:bodyPr>
          <a:lstStyle/>
          <a:p>
            <a:pPr marL="0" indent="0" algn="ctr">
              <a:buNone/>
            </a:pPr>
            <a:r>
              <a:rPr lang="de-DE" sz="3200" b="1" dirty="0"/>
              <a:t>Wie solltest du dich online verhalten?</a:t>
            </a:r>
          </a:p>
          <a:p>
            <a:pPr marL="0" indent="0" algn="ctr">
              <a:buNone/>
            </a:pPr>
            <a:endParaRPr lang="de-DE" sz="3200" b="1" dirty="0"/>
          </a:p>
          <a:p>
            <a:pPr marL="0" indent="0" algn="ctr">
              <a:buNone/>
            </a:pPr>
            <a:r>
              <a:rPr lang="de-DE" dirty="0"/>
              <a:t>Profile privat einstellen!</a:t>
            </a:r>
          </a:p>
          <a:p>
            <a:pPr marL="0" indent="0" algn="ctr">
              <a:buNone/>
            </a:pPr>
            <a:endParaRPr lang="de-DE" dirty="0"/>
          </a:p>
          <a:p>
            <a:pPr marL="0" indent="0" algn="ctr">
              <a:buNone/>
            </a:pPr>
            <a:r>
              <a:rPr lang="de-DE" dirty="0"/>
              <a:t>Nur Personen bei Sozialen Medien annehmen, die du (gut) kennst!</a:t>
            </a:r>
          </a:p>
          <a:p>
            <a:pPr marL="0" indent="0" algn="ctr">
              <a:buNone/>
            </a:pPr>
            <a:endParaRPr lang="de-DE" dirty="0"/>
          </a:p>
          <a:p>
            <a:pPr marL="0" indent="0" algn="ctr">
              <a:buNone/>
            </a:pPr>
            <a:r>
              <a:rPr lang="de-DE" dirty="0"/>
              <a:t>Nicht alles von dir online preisgeben!</a:t>
            </a:r>
          </a:p>
          <a:p>
            <a:pPr marL="0" indent="0" algn="ctr">
              <a:buNone/>
            </a:pPr>
            <a:endParaRPr lang="de-DE" sz="1800" dirty="0"/>
          </a:p>
          <a:p>
            <a:pPr marL="0" indent="0" algn="ctr">
              <a:buNone/>
            </a:pPr>
            <a:r>
              <a:rPr lang="de-DE" dirty="0"/>
              <a:t>Komische Profile und Anfragen melden! </a:t>
            </a:r>
          </a:p>
        </p:txBody>
      </p:sp>
      <p:pic>
        <p:nvPicPr>
          <p:cNvPr id="8" name="Inhaltsplatzhalter 7" descr="Ein Bild, das Person enthält.&#10;&#10;Automatisch generierte Beschreibung">
            <a:extLst>
              <a:ext uri="{FF2B5EF4-FFF2-40B4-BE49-F238E27FC236}">
                <a16:creationId xmlns:a16="http://schemas.microsoft.com/office/drawing/2014/main" id="{099416C1-F428-FEE8-4AB2-8776B65CA883}"/>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838200" y="665307"/>
            <a:ext cx="3685116" cy="5527675"/>
          </a:xfrm>
        </p:spPr>
      </p:pic>
    </p:spTree>
    <p:extLst>
      <p:ext uri="{BB962C8B-B14F-4D97-AF65-F5344CB8AC3E}">
        <p14:creationId xmlns:p14="http://schemas.microsoft.com/office/powerpoint/2010/main" val="29113540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ABB84FA-40A8-9162-EBA3-66F150A8436E}"/>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4B34749D-607B-EDDB-07C8-6C52C1B385B7}"/>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A73E2765-BF79-E341-3E56-18361470FFEE}"/>
              </a:ext>
            </a:extLst>
          </p:cNvPr>
          <p:cNvSpPr>
            <a:spLocks noGrp="1"/>
          </p:cNvSpPr>
          <p:nvPr>
            <p:ph sz="quarter" idx="14"/>
          </p:nvPr>
        </p:nvSpPr>
        <p:spPr>
          <a:xfrm>
            <a:off x="4815840" y="665018"/>
            <a:ext cx="6537960" cy="5527964"/>
          </a:xfrm>
        </p:spPr>
        <p:txBody>
          <a:bodyPr/>
          <a:lstStyle/>
          <a:p>
            <a:pPr marL="0" indent="0" algn="ctr">
              <a:buNone/>
            </a:pPr>
            <a:r>
              <a:rPr lang="de-DE" sz="3200" b="1" dirty="0"/>
              <a:t>Weisheiten von euren Eltern:</a:t>
            </a:r>
          </a:p>
          <a:p>
            <a:pPr algn="ctr"/>
            <a:endParaRPr lang="de-DE" dirty="0"/>
          </a:p>
          <a:p>
            <a:r>
              <a:rPr lang="de-DE" dirty="0"/>
              <a:t>Nimm keine Süßigkeiten von Fremden an!</a:t>
            </a:r>
          </a:p>
          <a:p>
            <a:pPr marL="0" indent="0" algn="ctr">
              <a:buNone/>
            </a:pPr>
            <a:endParaRPr lang="de-DE" dirty="0"/>
          </a:p>
          <a:p>
            <a:pPr algn="ctr"/>
            <a:endParaRPr lang="de-DE" dirty="0"/>
          </a:p>
          <a:p>
            <a:pPr marL="0" indent="0">
              <a:buNone/>
            </a:pPr>
            <a:r>
              <a:rPr lang="de-DE" b="1" dirty="0"/>
              <a:t>Frage 1: Was kennt ihr noch für Weisheiten in Bezug auf Fremde?</a:t>
            </a:r>
          </a:p>
          <a:p>
            <a:pPr marL="0" indent="0">
              <a:buNone/>
            </a:pPr>
            <a:endParaRPr lang="de-DE" b="1" dirty="0"/>
          </a:p>
          <a:p>
            <a:pPr marL="0" indent="0">
              <a:buNone/>
            </a:pPr>
            <a:r>
              <a:rPr lang="de-DE" b="1" dirty="0"/>
              <a:t>Frage 2: Und wie ist das online?</a:t>
            </a:r>
          </a:p>
        </p:txBody>
      </p:sp>
      <p:pic>
        <p:nvPicPr>
          <p:cNvPr id="8" name="Inhaltsplatzhalter 7" descr="Ein Bild, das Person enthält.&#10;&#10;Automatisch generierte Beschreibung">
            <a:extLst>
              <a:ext uri="{FF2B5EF4-FFF2-40B4-BE49-F238E27FC236}">
                <a16:creationId xmlns:a16="http://schemas.microsoft.com/office/drawing/2014/main" id="{099416C1-F428-FEE8-4AB2-8776B65CA883}"/>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38200" y="665307"/>
            <a:ext cx="3685116" cy="5527675"/>
          </a:xfrm>
        </p:spPr>
      </p:pic>
    </p:spTree>
    <p:extLst>
      <p:ext uri="{BB962C8B-B14F-4D97-AF65-F5344CB8AC3E}">
        <p14:creationId xmlns:p14="http://schemas.microsoft.com/office/powerpoint/2010/main" val="31787769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BBF6D39-B718-31CF-7A1C-06BA650FDC76}"/>
              </a:ext>
            </a:extLst>
          </p:cNvPr>
          <p:cNvSpPr>
            <a:spLocks noGrp="1"/>
          </p:cNvSpPr>
          <p:nvPr>
            <p:ph type="body" sz="quarter" idx="11"/>
          </p:nvPr>
        </p:nvSpPr>
        <p:spPr/>
        <p:txBody>
          <a:bodyPr>
            <a:normAutofit/>
          </a:bodyPr>
          <a:lstStyle/>
          <a:p>
            <a:endParaRPr lang="de-DE" dirty="0">
              <a:solidFill>
                <a:srgbClr val="FF0000"/>
              </a:solidFill>
            </a:endParaRPr>
          </a:p>
        </p:txBody>
      </p:sp>
      <p:sp>
        <p:nvSpPr>
          <p:cNvPr id="10" name="Titel 9">
            <a:extLst>
              <a:ext uri="{FF2B5EF4-FFF2-40B4-BE49-F238E27FC236}">
                <a16:creationId xmlns:a16="http://schemas.microsoft.com/office/drawing/2014/main" id="{403021A5-F985-0ABF-F559-6B5D489DC70A}"/>
              </a:ext>
            </a:extLst>
          </p:cNvPr>
          <p:cNvSpPr>
            <a:spLocks noGrp="1"/>
          </p:cNvSpPr>
          <p:nvPr>
            <p:ph type="title"/>
          </p:nvPr>
        </p:nvSpPr>
        <p:spPr/>
        <p:txBody>
          <a:bodyPr/>
          <a:lstStyle/>
          <a:p>
            <a:endParaRPr lang="de-DE"/>
          </a:p>
        </p:txBody>
      </p:sp>
      <p:sp>
        <p:nvSpPr>
          <p:cNvPr id="11" name="Inhaltsplatzhalter 10">
            <a:extLst>
              <a:ext uri="{FF2B5EF4-FFF2-40B4-BE49-F238E27FC236}">
                <a16:creationId xmlns:a16="http://schemas.microsoft.com/office/drawing/2014/main" id="{4CE13E00-56E7-234D-D635-7F0F277FAB07}"/>
              </a:ext>
            </a:extLst>
          </p:cNvPr>
          <p:cNvSpPr>
            <a:spLocks noGrp="1"/>
          </p:cNvSpPr>
          <p:nvPr>
            <p:ph sz="quarter" idx="14"/>
          </p:nvPr>
        </p:nvSpPr>
        <p:spPr>
          <a:xfrm>
            <a:off x="4596384" y="665018"/>
            <a:ext cx="6757416" cy="5527964"/>
          </a:xfrm>
        </p:spPr>
        <p:txBody>
          <a:bodyPr/>
          <a:lstStyle/>
          <a:p>
            <a:pPr marL="0" indent="0">
              <a:buNone/>
            </a:pPr>
            <a:r>
              <a:rPr lang="de-DE" b="1" dirty="0"/>
              <a:t>Beispiel 1: Der Modelagent</a:t>
            </a:r>
          </a:p>
          <a:p>
            <a:pPr marL="0" indent="0">
              <a:buNone/>
            </a:pPr>
            <a:endParaRPr lang="de-DE" dirty="0"/>
          </a:p>
          <a:p>
            <a:pPr marL="0" indent="0">
              <a:buNone/>
            </a:pPr>
            <a:r>
              <a:rPr lang="de-DE" dirty="0">
                <a:sym typeface="Wingdings" pitchFamily="2" charset="2"/>
              </a:rPr>
              <a:t> Wie würdest du auf diese Anfrage bei Instagram reagieren?</a:t>
            </a:r>
            <a:endParaRPr lang="de-DE" dirty="0"/>
          </a:p>
        </p:txBody>
      </p:sp>
      <p:pic>
        <p:nvPicPr>
          <p:cNvPr id="14" name="Inhaltsplatzhalter 13" descr="Ein Bild, das Platz enthält.&#10;&#10;Automatisch generierte Beschreibung">
            <a:extLst>
              <a:ext uri="{FF2B5EF4-FFF2-40B4-BE49-F238E27FC236}">
                <a16:creationId xmlns:a16="http://schemas.microsoft.com/office/drawing/2014/main" id="{16BC4504-974D-EB4B-1F23-D7DC823F20D8}"/>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38200" y="665307"/>
            <a:ext cx="3304252" cy="5527675"/>
          </a:xfrm>
        </p:spPr>
      </p:pic>
      <p:sp>
        <p:nvSpPr>
          <p:cNvPr id="16" name="Textfeld 15">
            <a:extLst>
              <a:ext uri="{FF2B5EF4-FFF2-40B4-BE49-F238E27FC236}">
                <a16:creationId xmlns:a16="http://schemas.microsoft.com/office/drawing/2014/main" id="{A161D966-38FF-79DC-CB38-B91886F1AC1C}"/>
              </a:ext>
            </a:extLst>
          </p:cNvPr>
          <p:cNvSpPr txBox="1"/>
          <p:nvPr/>
        </p:nvSpPr>
        <p:spPr>
          <a:xfrm>
            <a:off x="1365504" y="1194816"/>
            <a:ext cx="2353056" cy="3785652"/>
          </a:xfrm>
          <a:prstGeom prst="rect">
            <a:avLst/>
          </a:prstGeom>
          <a:noFill/>
        </p:spPr>
        <p:txBody>
          <a:bodyPr wrap="square" rtlCol="0">
            <a:spAutoFit/>
          </a:bodyPr>
          <a:lstStyle/>
          <a:p>
            <a:r>
              <a:rPr lang="de-DE" sz="1600" dirty="0"/>
              <a:t>Hallo, Mira. Ich bin Agent bei einer angesehenen Modelagentur und habe eben dein Profil entdeckt! Ich denke, du bist ein Naturtalent! Warum sendest du mir nicht einmal ein paar privatere Fotos von dir? Am besten im Bikini, damit wir sehen können, ob die Maße passen würden! Ich glaube, du könntest bei uns eine Riesenkarriere machen! LG, John!</a:t>
            </a:r>
          </a:p>
        </p:txBody>
      </p:sp>
    </p:spTree>
    <p:extLst>
      <p:ext uri="{BB962C8B-B14F-4D97-AF65-F5344CB8AC3E}">
        <p14:creationId xmlns:p14="http://schemas.microsoft.com/office/powerpoint/2010/main" val="41895943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50390C7-8B33-52D3-D289-1772CE5030FB}"/>
              </a:ext>
            </a:extLst>
          </p:cNvPr>
          <p:cNvSpPr>
            <a:spLocks noGrp="1"/>
          </p:cNvSpPr>
          <p:nvPr>
            <p:ph type="title"/>
          </p:nvPr>
        </p:nvSpPr>
        <p:spPr/>
        <p:txBody>
          <a:bodyPr/>
          <a:lstStyle/>
          <a:p>
            <a:endParaRPr lang="de-DE"/>
          </a:p>
        </p:txBody>
      </p:sp>
      <p:sp>
        <p:nvSpPr>
          <p:cNvPr id="2" name="Oval 1">
            <a:extLst>
              <a:ext uri="{FF2B5EF4-FFF2-40B4-BE49-F238E27FC236}">
                <a16:creationId xmlns:a16="http://schemas.microsoft.com/office/drawing/2014/main" id="{66B9D4EA-E0F6-26F2-3976-E03FE1C2F152}"/>
              </a:ext>
            </a:extLst>
          </p:cNvPr>
          <p:cNvSpPr/>
          <p:nvPr/>
        </p:nvSpPr>
        <p:spPr>
          <a:xfrm rot="21047287">
            <a:off x="448056" y="880612"/>
            <a:ext cx="4024559" cy="2351546"/>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Nachrichtenanfrage löschen oder blockieren</a:t>
            </a:r>
          </a:p>
        </p:txBody>
      </p:sp>
      <p:pic>
        <p:nvPicPr>
          <p:cNvPr id="4" name="Grafik 3">
            <a:extLst>
              <a:ext uri="{FF2B5EF4-FFF2-40B4-BE49-F238E27FC236}">
                <a16:creationId xmlns:a16="http://schemas.microsoft.com/office/drawing/2014/main" id="{4CD1D496-AFCD-BA60-A782-EE6358BD5345}"/>
              </a:ext>
            </a:extLst>
          </p:cNvPr>
          <p:cNvPicPr>
            <a:picLocks noChangeAspect="1"/>
          </p:cNvPicPr>
          <p:nvPr/>
        </p:nvPicPr>
        <p:blipFill>
          <a:blip r:embed="rId3"/>
          <a:srcRect t="4622" b="4622"/>
          <a:stretch>
            <a:fillRect/>
          </a:stretch>
        </p:blipFill>
        <p:spPr>
          <a:xfrm>
            <a:off x="4935864" y="405384"/>
            <a:ext cx="2997461" cy="6047232"/>
          </a:xfrm>
          <a:prstGeom prst="rect">
            <a:avLst/>
          </a:prstGeom>
        </p:spPr>
      </p:pic>
      <p:sp>
        <p:nvSpPr>
          <p:cNvPr id="8" name="Textplatzhalter 7">
            <a:extLst>
              <a:ext uri="{FF2B5EF4-FFF2-40B4-BE49-F238E27FC236}">
                <a16:creationId xmlns:a16="http://schemas.microsoft.com/office/drawing/2014/main" id="{E66317B1-9FA1-EB28-4CAF-731E2B217108}"/>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9495601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37AB6751-126D-0F5A-A599-71C5F9B4206D}"/>
              </a:ext>
            </a:extLst>
          </p:cNvPr>
          <p:cNvSpPr>
            <a:spLocks noGrp="1"/>
          </p:cNvSpPr>
          <p:nvPr>
            <p:ph type="body" sz="quarter" idx="11"/>
          </p:nvPr>
        </p:nvSpPr>
        <p:spPr/>
        <p:txBody>
          <a:bodyPr/>
          <a:lstStyle/>
          <a:p>
            <a:endParaRPr lang="de-DE"/>
          </a:p>
        </p:txBody>
      </p:sp>
      <p:sp>
        <p:nvSpPr>
          <p:cNvPr id="6" name="Titel 5">
            <a:extLst>
              <a:ext uri="{FF2B5EF4-FFF2-40B4-BE49-F238E27FC236}">
                <a16:creationId xmlns:a16="http://schemas.microsoft.com/office/drawing/2014/main" id="{D5024E9D-3F7B-5944-829B-EC44375944ED}"/>
              </a:ext>
            </a:extLst>
          </p:cNvPr>
          <p:cNvSpPr>
            <a:spLocks noGrp="1"/>
          </p:cNvSpPr>
          <p:nvPr>
            <p:ph type="title"/>
          </p:nvPr>
        </p:nvSpPr>
        <p:spPr/>
        <p:txBody>
          <a:bodyPr/>
          <a:lstStyle/>
          <a:p>
            <a:endParaRPr lang="de-DE"/>
          </a:p>
        </p:txBody>
      </p:sp>
      <p:sp>
        <p:nvSpPr>
          <p:cNvPr id="10" name="Oval 9">
            <a:extLst>
              <a:ext uri="{FF2B5EF4-FFF2-40B4-BE49-F238E27FC236}">
                <a16:creationId xmlns:a16="http://schemas.microsoft.com/office/drawing/2014/main" id="{BD902A11-B782-F78A-B8F2-B931F920096E}"/>
              </a:ext>
            </a:extLst>
          </p:cNvPr>
          <p:cNvSpPr/>
          <p:nvPr/>
        </p:nvSpPr>
        <p:spPr>
          <a:xfrm>
            <a:off x="1483247" y="257542"/>
            <a:ext cx="3040775" cy="140972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Beitrag melden</a:t>
            </a:r>
          </a:p>
        </p:txBody>
      </p:sp>
      <p:sp>
        <p:nvSpPr>
          <p:cNvPr id="11" name="Oval 10">
            <a:extLst>
              <a:ext uri="{FF2B5EF4-FFF2-40B4-BE49-F238E27FC236}">
                <a16:creationId xmlns:a16="http://schemas.microsoft.com/office/drawing/2014/main" id="{A948CB36-3E67-9296-66C1-9784F107FA86}"/>
              </a:ext>
            </a:extLst>
          </p:cNvPr>
          <p:cNvSpPr/>
          <p:nvPr/>
        </p:nvSpPr>
        <p:spPr>
          <a:xfrm>
            <a:off x="6803261" y="149133"/>
            <a:ext cx="3472801" cy="140972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Nachricht melden</a:t>
            </a:r>
          </a:p>
        </p:txBody>
      </p:sp>
      <p:sp>
        <p:nvSpPr>
          <p:cNvPr id="18" name="Oval 17">
            <a:extLst>
              <a:ext uri="{FF2B5EF4-FFF2-40B4-BE49-F238E27FC236}">
                <a16:creationId xmlns:a16="http://schemas.microsoft.com/office/drawing/2014/main" id="{A7DA30F8-BF3D-FDEC-25A8-51590793F738}"/>
              </a:ext>
            </a:extLst>
          </p:cNvPr>
          <p:cNvSpPr/>
          <p:nvPr/>
        </p:nvSpPr>
        <p:spPr>
          <a:xfrm>
            <a:off x="7224821" y="2677974"/>
            <a:ext cx="1939461" cy="994902"/>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ysClr val="windowText" lastClr="000000"/>
                </a:solidFill>
              </a:rPr>
              <a:t>langes Drücken auf Nachricht</a:t>
            </a:r>
            <a:endParaRPr lang="de-DE" sz="2400" b="1" dirty="0">
              <a:solidFill>
                <a:sysClr val="windowText" lastClr="000000"/>
              </a:solidFill>
            </a:endParaRPr>
          </a:p>
        </p:txBody>
      </p:sp>
      <p:pic>
        <p:nvPicPr>
          <p:cNvPr id="20" name="Grafik 19">
            <a:extLst>
              <a:ext uri="{FF2B5EF4-FFF2-40B4-BE49-F238E27FC236}">
                <a16:creationId xmlns:a16="http://schemas.microsoft.com/office/drawing/2014/main" id="{30E5A070-E6C0-A3E0-6AF3-ED320FE02328}"/>
              </a:ext>
            </a:extLst>
          </p:cNvPr>
          <p:cNvPicPr>
            <a:picLocks noChangeAspect="1"/>
          </p:cNvPicPr>
          <p:nvPr/>
        </p:nvPicPr>
        <p:blipFill>
          <a:blip r:embed="rId3"/>
          <a:stretch>
            <a:fillRect/>
          </a:stretch>
        </p:blipFill>
        <p:spPr>
          <a:xfrm>
            <a:off x="283040" y="1982194"/>
            <a:ext cx="2611303" cy="4618264"/>
          </a:xfrm>
          <a:prstGeom prst="rect">
            <a:avLst/>
          </a:prstGeom>
        </p:spPr>
      </p:pic>
      <p:pic>
        <p:nvPicPr>
          <p:cNvPr id="22" name="Grafik 21" descr="Ein Bild, das Text, Screenshot enthält.&#10;&#10;KI-generierte Inhalte können fehlerhaft sein.">
            <a:extLst>
              <a:ext uri="{FF2B5EF4-FFF2-40B4-BE49-F238E27FC236}">
                <a16:creationId xmlns:a16="http://schemas.microsoft.com/office/drawing/2014/main" id="{FED36545-64B3-1755-9937-6256AA140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343" y="1982194"/>
            <a:ext cx="2387674" cy="4618264"/>
          </a:xfrm>
          <a:prstGeom prst="rect">
            <a:avLst/>
          </a:prstGeom>
        </p:spPr>
      </p:pic>
      <p:pic>
        <p:nvPicPr>
          <p:cNvPr id="24" name="Grafik 23" descr="Ein Bild, das Text, Screenshot, Schrift enthält.&#10;&#10;KI-generierte Inhalte können fehlerhaft sein.">
            <a:extLst>
              <a:ext uri="{FF2B5EF4-FFF2-40B4-BE49-F238E27FC236}">
                <a16:creationId xmlns:a16="http://schemas.microsoft.com/office/drawing/2014/main" id="{63129CF5-F6AA-7E7C-9174-588BC92F365F}"/>
              </a:ext>
            </a:extLst>
          </p:cNvPr>
          <p:cNvPicPr>
            <a:picLocks noChangeAspect="1"/>
          </p:cNvPicPr>
          <p:nvPr/>
        </p:nvPicPr>
        <p:blipFill>
          <a:blip r:embed="rId5">
            <a:extLst>
              <a:ext uri="{28A0092B-C50C-407E-A947-70E740481C1C}">
                <a14:useLocalDpi xmlns:a14="http://schemas.microsoft.com/office/drawing/2010/main" val="0"/>
              </a:ext>
            </a:extLst>
          </a:blip>
          <a:srcRect t="10784"/>
          <a:stretch>
            <a:fillRect/>
          </a:stretch>
        </p:blipFill>
        <p:spPr>
          <a:xfrm>
            <a:off x="7386055" y="3889022"/>
            <a:ext cx="1616992" cy="2441708"/>
          </a:xfrm>
          <a:prstGeom prst="rect">
            <a:avLst/>
          </a:prstGeom>
        </p:spPr>
      </p:pic>
      <p:pic>
        <p:nvPicPr>
          <p:cNvPr id="26" name="Grafik 25" descr="Ein Bild, das Text, Screenshot, Software enthält.&#10;&#10;KI-generierte Inhalte können fehlerhaft sein.">
            <a:extLst>
              <a:ext uri="{FF2B5EF4-FFF2-40B4-BE49-F238E27FC236}">
                <a16:creationId xmlns:a16="http://schemas.microsoft.com/office/drawing/2014/main" id="{D1E82673-A405-E531-1274-6E9EEE558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7657" y="1558861"/>
            <a:ext cx="2467089" cy="4771869"/>
          </a:xfrm>
          <a:prstGeom prst="rect">
            <a:avLst/>
          </a:prstGeom>
        </p:spPr>
      </p:pic>
      <p:sp>
        <p:nvSpPr>
          <p:cNvPr id="2" name="Oval 1">
            <a:extLst>
              <a:ext uri="{FF2B5EF4-FFF2-40B4-BE49-F238E27FC236}">
                <a16:creationId xmlns:a16="http://schemas.microsoft.com/office/drawing/2014/main" id="{0AA17025-A1A2-2F08-16EA-8C5FBE067F2C}"/>
              </a:ext>
            </a:extLst>
          </p:cNvPr>
          <p:cNvSpPr/>
          <p:nvPr/>
        </p:nvSpPr>
        <p:spPr>
          <a:xfrm>
            <a:off x="7486650" y="5657850"/>
            <a:ext cx="707901" cy="297180"/>
          </a:xfrm>
          <a:prstGeom prst="ellipse">
            <a:avLst/>
          </a:prstGeom>
          <a:noFill/>
          <a:ln w="190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124939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0400A1F-B756-E79B-9D3D-DE0EFECA3BFC}"/>
              </a:ext>
            </a:extLst>
          </p:cNvPr>
          <p:cNvSpPr>
            <a:spLocks noGrp="1"/>
          </p:cNvSpPr>
          <p:nvPr>
            <p:ph type="body" sz="quarter" idx="11"/>
          </p:nvPr>
        </p:nvSpPr>
        <p:spPr/>
        <p:txBody>
          <a:bodyPr/>
          <a:lstStyle/>
          <a:p>
            <a:endParaRPr lang="de-DE"/>
          </a:p>
        </p:txBody>
      </p:sp>
      <p:sp>
        <p:nvSpPr>
          <p:cNvPr id="14" name="Titel 13">
            <a:extLst>
              <a:ext uri="{FF2B5EF4-FFF2-40B4-BE49-F238E27FC236}">
                <a16:creationId xmlns:a16="http://schemas.microsoft.com/office/drawing/2014/main" id="{4759DB73-C92E-2347-5673-342C3A1CF359}"/>
              </a:ext>
            </a:extLst>
          </p:cNvPr>
          <p:cNvSpPr>
            <a:spLocks noGrp="1"/>
          </p:cNvSpPr>
          <p:nvPr>
            <p:ph type="title"/>
          </p:nvPr>
        </p:nvSpPr>
        <p:spPr/>
        <p:txBody>
          <a:bodyPr/>
          <a:lstStyle/>
          <a:p>
            <a:endParaRPr lang="de-DE"/>
          </a:p>
        </p:txBody>
      </p:sp>
      <p:pic>
        <p:nvPicPr>
          <p:cNvPr id="17" name="Grafik 16" descr="Ein Bild, das Text, Gerät, Anzeige, Screenshot enthält.&#10;&#10;Automatisch generierte Beschreibung">
            <a:extLst>
              <a:ext uri="{FF2B5EF4-FFF2-40B4-BE49-F238E27FC236}">
                <a16:creationId xmlns:a16="http://schemas.microsoft.com/office/drawing/2014/main" id="{966E1BFF-B5FD-2A17-1C76-43A5A24E5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72" y="3373494"/>
            <a:ext cx="3567137" cy="2031746"/>
          </a:xfrm>
          <a:prstGeom prst="rect">
            <a:avLst/>
          </a:prstGeom>
        </p:spPr>
      </p:pic>
      <p:sp>
        <p:nvSpPr>
          <p:cNvPr id="24" name="Oval 23">
            <a:extLst>
              <a:ext uri="{FF2B5EF4-FFF2-40B4-BE49-F238E27FC236}">
                <a16:creationId xmlns:a16="http://schemas.microsoft.com/office/drawing/2014/main" id="{DA3A4D35-CFD0-D0E4-8572-DB22F5CA8748}"/>
              </a:ext>
            </a:extLst>
          </p:cNvPr>
          <p:cNvSpPr/>
          <p:nvPr/>
        </p:nvSpPr>
        <p:spPr>
          <a:xfrm>
            <a:off x="677785" y="592779"/>
            <a:ext cx="3246309" cy="2130553"/>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Instagram Account privat stellen</a:t>
            </a:r>
          </a:p>
        </p:txBody>
      </p:sp>
      <p:pic>
        <p:nvPicPr>
          <p:cNvPr id="4" name="Grafik 3">
            <a:extLst>
              <a:ext uri="{FF2B5EF4-FFF2-40B4-BE49-F238E27FC236}">
                <a16:creationId xmlns:a16="http://schemas.microsoft.com/office/drawing/2014/main" id="{FDA91F14-A10F-4F73-20E6-CFBC815CC3F3}"/>
              </a:ext>
            </a:extLst>
          </p:cNvPr>
          <p:cNvPicPr>
            <a:picLocks noChangeAspect="1"/>
          </p:cNvPicPr>
          <p:nvPr/>
        </p:nvPicPr>
        <p:blipFill>
          <a:blip r:embed="rId4"/>
          <a:stretch>
            <a:fillRect/>
          </a:stretch>
        </p:blipFill>
        <p:spPr>
          <a:xfrm>
            <a:off x="4562437" y="170679"/>
            <a:ext cx="3383093" cy="6537673"/>
          </a:xfrm>
          <a:prstGeom prst="rect">
            <a:avLst/>
          </a:prstGeom>
        </p:spPr>
      </p:pic>
      <p:pic>
        <p:nvPicPr>
          <p:cNvPr id="2" name="Grafik 1">
            <a:extLst>
              <a:ext uri="{FF2B5EF4-FFF2-40B4-BE49-F238E27FC236}">
                <a16:creationId xmlns:a16="http://schemas.microsoft.com/office/drawing/2014/main" id="{EFECEE54-F4BA-9E93-32D1-6B3467A836B1}"/>
              </a:ext>
            </a:extLst>
          </p:cNvPr>
          <p:cNvPicPr>
            <a:picLocks noChangeAspect="1"/>
          </p:cNvPicPr>
          <p:nvPr/>
        </p:nvPicPr>
        <p:blipFill>
          <a:blip r:embed="rId5"/>
          <a:stretch>
            <a:fillRect/>
          </a:stretch>
        </p:blipFill>
        <p:spPr>
          <a:xfrm>
            <a:off x="8423459" y="148046"/>
            <a:ext cx="3383093" cy="6560306"/>
          </a:xfrm>
          <a:prstGeom prst="rect">
            <a:avLst/>
          </a:prstGeom>
        </p:spPr>
      </p:pic>
    </p:spTree>
    <p:extLst>
      <p:ext uri="{BB962C8B-B14F-4D97-AF65-F5344CB8AC3E}">
        <p14:creationId xmlns:p14="http://schemas.microsoft.com/office/powerpoint/2010/main" val="9346724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CDEA432B-9796-C118-A777-D5B04ED95CE3}"/>
              </a:ext>
            </a:extLst>
          </p:cNvPr>
          <p:cNvSpPr>
            <a:spLocks noGrp="1"/>
          </p:cNvSpPr>
          <p:nvPr>
            <p:ph type="body" sz="quarter" idx="11"/>
          </p:nvPr>
        </p:nvSpPr>
        <p:spPr/>
        <p:txBody>
          <a:bodyPr/>
          <a:lstStyle/>
          <a:p>
            <a:endParaRPr lang="de-DE"/>
          </a:p>
        </p:txBody>
      </p:sp>
      <p:sp>
        <p:nvSpPr>
          <p:cNvPr id="5" name="Titel 4">
            <a:extLst>
              <a:ext uri="{FF2B5EF4-FFF2-40B4-BE49-F238E27FC236}">
                <a16:creationId xmlns:a16="http://schemas.microsoft.com/office/drawing/2014/main" id="{C2D1F424-0F23-1136-A856-038CA951DE76}"/>
              </a:ext>
            </a:extLst>
          </p:cNvPr>
          <p:cNvSpPr>
            <a:spLocks noGrp="1"/>
          </p:cNvSpPr>
          <p:nvPr>
            <p:ph type="title"/>
          </p:nvPr>
        </p:nvSpPr>
        <p:spPr/>
        <p:txBody>
          <a:bodyPr/>
          <a:lstStyle/>
          <a:p>
            <a:endParaRPr lang="de-DE"/>
          </a:p>
        </p:txBody>
      </p:sp>
      <p:sp>
        <p:nvSpPr>
          <p:cNvPr id="7" name="Inhaltsplatzhalter 6">
            <a:extLst>
              <a:ext uri="{FF2B5EF4-FFF2-40B4-BE49-F238E27FC236}">
                <a16:creationId xmlns:a16="http://schemas.microsoft.com/office/drawing/2014/main" id="{78AEEF1C-7EA6-7EFB-EE32-F4DF57370ADF}"/>
              </a:ext>
            </a:extLst>
          </p:cNvPr>
          <p:cNvSpPr>
            <a:spLocks noGrp="1"/>
          </p:cNvSpPr>
          <p:nvPr>
            <p:ph sz="quarter" idx="14"/>
          </p:nvPr>
        </p:nvSpPr>
        <p:spPr/>
        <p:txBody>
          <a:bodyPr>
            <a:normAutofit/>
          </a:bodyPr>
          <a:lstStyle/>
          <a:p>
            <a:pPr marL="0" indent="0">
              <a:buNone/>
            </a:pPr>
            <a:r>
              <a:rPr lang="de-DE" b="1" dirty="0"/>
              <a:t>Beispiel 2: </a:t>
            </a:r>
            <a:r>
              <a:rPr lang="de-DE" b="1" dirty="0" err="1"/>
              <a:t>SnapMap</a:t>
            </a:r>
            <a:r>
              <a:rPr lang="de-DE" b="1" dirty="0"/>
              <a:t> Stalking</a:t>
            </a:r>
          </a:p>
          <a:p>
            <a:pPr marL="0" indent="0">
              <a:buNone/>
            </a:pPr>
            <a:endParaRPr lang="de-DE" dirty="0"/>
          </a:p>
          <a:p>
            <a:pPr marL="0" indent="0">
              <a:buNone/>
            </a:pPr>
            <a:r>
              <a:rPr lang="de-DE" dirty="0">
                <a:sym typeface="Wingdings" pitchFamily="2" charset="2"/>
              </a:rPr>
              <a:t> Wie würdest du auf diese Nachrichten bei Snapchat reagieren?</a:t>
            </a:r>
            <a:endParaRPr lang="de-DE" dirty="0"/>
          </a:p>
        </p:txBody>
      </p:sp>
      <p:sp>
        <p:nvSpPr>
          <p:cNvPr id="11" name="Textfeld 10">
            <a:extLst>
              <a:ext uri="{FF2B5EF4-FFF2-40B4-BE49-F238E27FC236}">
                <a16:creationId xmlns:a16="http://schemas.microsoft.com/office/drawing/2014/main" id="{B15E4DD8-3EF1-A54B-6D67-4466D9601A4F}"/>
              </a:ext>
            </a:extLst>
          </p:cNvPr>
          <p:cNvSpPr txBox="1"/>
          <p:nvPr/>
        </p:nvSpPr>
        <p:spPr>
          <a:xfrm>
            <a:off x="1950720" y="665018"/>
            <a:ext cx="4039660" cy="6032421"/>
          </a:xfrm>
          <a:prstGeom prst="rect">
            <a:avLst/>
          </a:prstGeom>
          <a:noFill/>
        </p:spPr>
        <p:txBody>
          <a:bodyPr wrap="square" rtlCol="0">
            <a:spAutoFit/>
          </a:bodyPr>
          <a:lstStyle/>
          <a:p>
            <a:pPr lvl="2"/>
            <a:r>
              <a:rPr lang="de-DE" sz="1600" dirty="0">
                <a:highlight>
                  <a:srgbClr val="F6F6F6"/>
                </a:highlight>
              </a:rPr>
              <a:t>Tom (Party Jule): </a:t>
            </a:r>
            <a:r>
              <a:rPr lang="de-DE" sz="1600" dirty="0" err="1">
                <a:highlight>
                  <a:srgbClr val="F6F6F6"/>
                </a:highlight>
              </a:rPr>
              <a:t>heyyy</a:t>
            </a:r>
            <a:r>
              <a:rPr lang="de-DE" sz="1600" dirty="0">
                <a:highlight>
                  <a:srgbClr val="F6F6F6"/>
                </a:highlight>
              </a:rPr>
              <a:t> du, ich hab gesehen, dass du auch grade voll in meiner nähe abhängst! bock dich zu treffen? </a:t>
            </a:r>
          </a:p>
          <a:p>
            <a:pPr lvl="2"/>
            <a:endParaRPr lang="de-DE" sz="1600" dirty="0">
              <a:highlight>
                <a:srgbClr val="F6F6F6"/>
              </a:highlight>
            </a:endParaRPr>
          </a:p>
          <a:p>
            <a:pPr lvl="2"/>
            <a:r>
              <a:rPr lang="de-DE" sz="1600" dirty="0">
                <a:highlight>
                  <a:srgbClr val="F6F6F6"/>
                </a:highlight>
              </a:rPr>
              <a:t>Franzi: Wer bist du?</a:t>
            </a:r>
          </a:p>
          <a:p>
            <a:pPr lvl="2"/>
            <a:endParaRPr lang="de-DE" sz="1600" dirty="0">
              <a:highlight>
                <a:srgbClr val="F6F6F6"/>
              </a:highlight>
            </a:endParaRPr>
          </a:p>
          <a:p>
            <a:pPr lvl="2"/>
            <a:r>
              <a:rPr lang="de-DE" sz="1600" dirty="0">
                <a:highlight>
                  <a:srgbClr val="F6F6F6"/>
                </a:highlight>
              </a:rPr>
              <a:t>Tom (Party Jule): wir haben uns doch vor ein paar </a:t>
            </a:r>
            <a:r>
              <a:rPr lang="de-DE" sz="1600" dirty="0" err="1">
                <a:highlight>
                  <a:srgbClr val="F6F6F6"/>
                </a:highlight>
              </a:rPr>
              <a:t>monaten</a:t>
            </a:r>
            <a:r>
              <a:rPr lang="de-DE" sz="1600" dirty="0">
                <a:highlight>
                  <a:srgbClr val="F6F6F6"/>
                </a:highlight>
              </a:rPr>
              <a:t> mal kurz bei der </a:t>
            </a:r>
            <a:r>
              <a:rPr lang="de-DE" sz="1600" dirty="0" err="1">
                <a:highlight>
                  <a:srgbClr val="F6F6F6"/>
                </a:highlight>
              </a:rPr>
              <a:t>party</a:t>
            </a:r>
            <a:r>
              <a:rPr lang="de-DE" sz="1600" dirty="0">
                <a:highlight>
                  <a:srgbClr val="F6F6F6"/>
                </a:highlight>
              </a:rPr>
              <a:t> von </a:t>
            </a:r>
            <a:r>
              <a:rPr lang="de-DE" sz="1600" dirty="0" err="1">
                <a:highlight>
                  <a:srgbClr val="F6F6F6"/>
                </a:highlight>
              </a:rPr>
              <a:t>jule</a:t>
            </a:r>
            <a:r>
              <a:rPr lang="de-DE" sz="1600" dirty="0">
                <a:highlight>
                  <a:srgbClr val="F6F6F6"/>
                </a:highlight>
              </a:rPr>
              <a:t> kennengelernt, erinnerst du dich? </a:t>
            </a:r>
          </a:p>
          <a:p>
            <a:pPr lvl="2"/>
            <a:endParaRPr lang="de-DE" sz="1600" dirty="0">
              <a:highlight>
                <a:srgbClr val="F6F6F6"/>
              </a:highlight>
            </a:endParaRPr>
          </a:p>
          <a:p>
            <a:pPr lvl="2"/>
            <a:r>
              <a:rPr lang="de-DE" sz="1600" dirty="0">
                <a:highlight>
                  <a:srgbClr val="F6F6F6"/>
                </a:highlight>
              </a:rPr>
              <a:t>Franzi: Oh ehrlich gesagt, weiß ich das gar nicht mehr. Woher weißt du, wo ich bin?</a:t>
            </a:r>
          </a:p>
          <a:p>
            <a:pPr lvl="2"/>
            <a:endParaRPr lang="de-DE" sz="1600" dirty="0">
              <a:highlight>
                <a:srgbClr val="F6F6F6"/>
              </a:highlight>
            </a:endParaRPr>
          </a:p>
          <a:p>
            <a:pPr lvl="2"/>
            <a:r>
              <a:rPr lang="de-DE" sz="1600" dirty="0">
                <a:highlight>
                  <a:srgbClr val="F6F6F6"/>
                </a:highlight>
              </a:rPr>
              <a:t>Franzi: Ich will mich lieber nicht treffen.</a:t>
            </a:r>
          </a:p>
          <a:p>
            <a:pPr lvl="2"/>
            <a:endParaRPr lang="de-DE" sz="1600" dirty="0">
              <a:highlight>
                <a:srgbClr val="F6F6F6"/>
              </a:highlight>
            </a:endParaRPr>
          </a:p>
          <a:p>
            <a:pPr lvl="2"/>
            <a:r>
              <a:rPr lang="de-DE" sz="1600" dirty="0">
                <a:highlight>
                  <a:srgbClr val="F6F6F6"/>
                </a:highlight>
              </a:rPr>
              <a:t>Tom (Party Jule): oh </a:t>
            </a:r>
            <a:r>
              <a:rPr lang="de-DE" sz="1600" dirty="0" err="1">
                <a:highlight>
                  <a:srgbClr val="F6F6F6"/>
                </a:highlight>
              </a:rPr>
              <a:t>maaaaan</a:t>
            </a:r>
            <a:r>
              <a:rPr lang="de-DE" sz="1600" dirty="0">
                <a:highlight>
                  <a:srgbClr val="F6F6F6"/>
                </a:highlight>
              </a:rPr>
              <a:t>, schade! dabei sehe ich gerade, dass du in meine </a:t>
            </a:r>
            <a:r>
              <a:rPr lang="de-DE" sz="1600" dirty="0" err="1">
                <a:highlight>
                  <a:srgbClr val="F6F6F6"/>
                </a:highlight>
              </a:rPr>
              <a:t>richtung</a:t>
            </a:r>
            <a:r>
              <a:rPr lang="de-DE" sz="1600" dirty="0">
                <a:highlight>
                  <a:srgbClr val="F6F6F6"/>
                </a:highlight>
              </a:rPr>
              <a:t> unterwegs bist. komm schon! </a:t>
            </a:r>
          </a:p>
          <a:p>
            <a:endParaRPr lang="de-DE" dirty="0"/>
          </a:p>
        </p:txBody>
      </p:sp>
      <p:pic>
        <p:nvPicPr>
          <p:cNvPr id="3" name="Grafik 2" descr="Ein Bild, das Text, Screenshot, Karte, Diagramm enthält.&#10;&#10;KI-generierte Inhalte können fehlerhaft sein.">
            <a:extLst>
              <a:ext uri="{FF2B5EF4-FFF2-40B4-BE49-F238E27FC236}">
                <a16:creationId xmlns:a16="http://schemas.microsoft.com/office/drawing/2014/main" id="{B2B340D4-CD00-68AF-78F9-BCE0EE05F2E9}"/>
              </a:ext>
            </a:extLst>
          </p:cNvPr>
          <p:cNvPicPr>
            <a:picLocks noChangeAspect="1"/>
          </p:cNvPicPr>
          <p:nvPr/>
        </p:nvPicPr>
        <p:blipFill>
          <a:blip r:embed="rId3">
            <a:extLst>
              <a:ext uri="{28A0092B-C50C-407E-A947-70E740481C1C}">
                <a14:useLocalDpi xmlns:a14="http://schemas.microsoft.com/office/drawing/2010/main" val="0"/>
              </a:ext>
            </a:extLst>
          </a:blip>
          <a:srcRect t="4445" b="4569"/>
          <a:stretch>
            <a:fillRect/>
          </a:stretch>
        </p:blipFill>
        <p:spPr>
          <a:xfrm rot="447028">
            <a:off x="479121" y="281549"/>
            <a:ext cx="2140715" cy="4217580"/>
          </a:xfrm>
          <a:prstGeom prst="rect">
            <a:avLst/>
          </a:prstGeom>
        </p:spPr>
      </p:pic>
    </p:spTree>
    <p:extLst>
      <p:ext uri="{BB962C8B-B14F-4D97-AF65-F5344CB8AC3E}">
        <p14:creationId xmlns:p14="http://schemas.microsoft.com/office/powerpoint/2010/main" val="25052313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6EAD082D-CB5A-B8F1-E76F-6EAAF7E7B0B7}"/>
              </a:ext>
            </a:extLst>
          </p:cNvPr>
          <p:cNvSpPr>
            <a:spLocks noGrp="1"/>
          </p:cNvSpPr>
          <p:nvPr>
            <p:ph type="body" sz="quarter" idx="11"/>
          </p:nvPr>
        </p:nvSpPr>
        <p:spPr/>
        <p:txBody>
          <a:bodyPr/>
          <a:lstStyle/>
          <a:p>
            <a:endParaRPr lang="de-DE"/>
          </a:p>
        </p:txBody>
      </p:sp>
      <p:sp>
        <p:nvSpPr>
          <p:cNvPr id="8" name="Titel 7">
            <a:extLst>
              <a:ext uri="{FF2B5EF4-FFF2-40B4-BE49-F238E27FC236}">
                <a16:creationId xmlns:a16="http://schemas.microsoft.com/office/drawing/2014/main" id="{7A982727-1B70-8271-190C-BE1F2AA550B1}"/>
              </a:ext>
            </a:extLst>
          </p:cNvPr>
          <p:cNvSpPr>
            <a:spLocks noGrp="1"/>
          </p:cNvSpPr>
          <p:nvPr>
            <p:ph type="title"/>
          </p:nvPr>
        </p:nvSpPr>
        <p:spPr/>
        <p:txBody>
          <a:bodyPr/>
          <a:lstStyle/>
          <a:p>
            <a:endParaRPr lang="de-DE"/>
          </a:p>
        </p:txBody>
      </p:sp>
      <p:sp>
        <p:nvSpPr>
          <p:cNvPr id="14" name="Oval 13">
            <a:extLst>
              <a:ext uri="{FF2B5EF4-FFF2-40B4-BE49-F238E27FC236}">
                <a16:creationId xmlns:a16="http://schemas.microsoft.com/office/drawing/2014/main" id="{BCA0EFE6-EBB7-ADF2-3A2E-22F637408A76}"/>
              </a:ext>
            </a:extLst>
          </p:cNvPr>
          <p:cNvSpPr/>
          <p:nvPr/>
        </p:nvSpPr>
        <p:spPr>
          <a:xfrm rot="641027">
            <a:off x="7780424" y="2716807"/>
            <a:ext cx="3472801" cy="140972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Snapchat Geistmodus aktivieren</a:t>
            </a:r>
          </a:p>
        </p:txBody>
      </p:sp>
      <p:pic>
        <p:nvPicPr>
          <p:cNvPr id="3" name="Grafik 2" descr="Ein Bild, das Text, Screenshot, Diagramm, Karte enthält.&#10;&#10;KI-generierte Inhalte können fehlerhaft sein.">
            <a:extLst>
              <a:ext uri="{FF2B5EF4-FFF2-40B4-BE49-F238E27FC236}">
                <a16:creationId xmlns:a16="http://schemas.microsoft.com/office/drawing/2014/main" id="{30076160-2D3B-2354-A37D-3F8AE152C0A2}"/>
              </a:ext>
            </a:extLst>
          </p:cNvPr>
          <p:cNvPicPr>
            <a:picLocks noChangeAspect="1"/>
          </p:cNvPicPr>
          <p:nvPr/>
        </p:nvPicPr>
        <p:blipFill>
          <a:blip r:embed="rId3">
            <a:extLst>
              <a:ext uri="{28A0092B-C50C-407E-A947-70E740481C1C}">
                <a14:useLocalDpi xmlns:a14="http://schemas.microsoft.com/office/drawing/2010/main" val="0"/>
              </a:ext>
            </a:extLst>
          </a:blip>
          <a:srcRect t="5000" b="4568"/>
          <a:stretch>
            <a:fillRect/>
          </a:stretch>
        </p:blipFill>
        <p:spPr>
          <a:xfrm>
            <a:off x="1123352" y="541365"/>
            <a:ext cx="2949359" cy="5775269"/>
          </a:xfrm>
          <a:prstGeom prst="rect">
            <a:avLst/>
          </a:prstGeom>
        </p:spPr>
      </p:pic>
      <p:pic>
        <p:nvPicPr>
          <p:cNvPr id="5" name="Grafik 4" descr="Ein Bild, das Text, Screenshot, Webseite, Schrift enthält.&#10;&#10;KI-generierte Inhalte können fehlerhaft sein.">
            <a:extLst>
              <a:ext uri="{FF2B5EF4-FFF2-40B4-BE49-F238E27FC236}">
                <a16:creationId xmlns:a16="http://schemas.microsoft.com/office/drawing/2014/main" id="{F7EE0C33-F447-98D9-51AA-F1D0853110F1}"/>
              </a:ext>
            </a:extLst>
          </p:cNvPr>
          <p:cNvPicPr>
            <a:picLocks noChangeAspect="1"/>
          </p:cNvPicPr>
          <p:nvPr/>
        </p:nvPicPr>
        <p:blipFill>
          <a:blip r:embed="rId4">
            <a:extLst>
              <a:ext uri="{28A0092B-C50C-407E-A947-70E740481C1C}">
                <a14:useLocalDpi xmlns:a14="http://schemas.microsoft.com/office/drawing/2010/main" val="0"/>
              </a:ext>
            </a:extLst>
          </a:blip>
          <a:srcRect t="5000"/>
          <a:stretch>
            <a:fillRect/>
          </a:stretch>
        </p:blipFill>
        <p:spPr>
          <a:xfrm>
            <a:off x="4695002" y="541365"/>
            <a:ext cx="2809123" cy="5775269"/>
          </a:xfrm>
          <a:prstGeom prst="rect">
            <a:avLst/>
          </a:prstGeom>
        </p:spPr>
      </p:pic>
      <p:sp>
        <p:nvSpPr>
          <p:cNvPr id="6" name="Oval 5">
            <a:extLst>
              <a:ext uri="{FF2B5EF4-FFF2-40B4-BE49-F238E27FC236}">
                <a16:creationId xmlns:a16="http://schemas.microsoft.com/office/drawing/2014/main" id="{EAFEAA38-CECB-87C5-6AFB-3266EF438373}"/>
              </a:ext>
            </a:extLst>
          </p:cNvPr>
          <p:cNvSpPr/>
          <p:nvPr/>
        </p:nvSpPr>
        <p:spPr>
          <a:xfrm>
            <a:off x="6769100" y="2350432"/>
            <a:ext cx="622300" cy="54471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3881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964A21C-F0B8-D9B2-44E7-789E3D37CB08}"/>
              </a:ext>
            </a:extLst>
          </p:cNvPr>
          <p:cNvSpPr>
            <a:spLocks noGrp="1"/>
          </p:cNvSpPr>
          <p:nvPr>
            <p:ph type="body" sz="quarter" idx="11"/>
          </p:nvPr>
        </p:nvSpPr>
        <p:spPr/>
        <p:txBody>
          <a:bodyPr/>
          <a:lstStyle/>
          <a:p>
            <a:endParaRPr lang="de-DE"/>
          </a:p>
        </p:txBody>
      </p:sp>
      <p:sp>
        <p:nvSpPr>
          <p:cNvPr id="3" name="Titel 2">
            <a:extLst>
              <a:ext uri="{FF2B5EF4-FFF2-40B4-BE49-F238E27FC236}">
                <a16:creationId xmlns:a16="http://schemas.microsoft.com/office/drawing/2014/main" id="{7E3BCA6D-E3DB-967B-5853-09E629312086}"/>
              </a:ext>
            </a:extLst>
          </p:cNvPr>
          <p:cNvSpPr>
            <a:spLocks noGrp="1"/>
          </p:cNvSpPr>
          <p:nvPr>
            <p:ph type="title"/>
          </p:nvPr>
        </p:nvSpPr>
        <p:spPr/>
        <p:txBody>
          <a:bodyPr/>
          <a:lstStyle/>
          <a:p>
            <a:endParaRPr lang="de-DE"/>
          </a:p>
        </p:txBody>
      </p:sp>
      <p:pic>
        <p:nvPicPr>
          <p:cNvPr id="5" name="Grafik 4">
            <a:extLst>
              <a:ext uri="{FF2B5EF4-FFF2-40B4-BE49-F238E27FC236}">
                <a16:creationId xmlns:a16="http://schemas.microsoft.com/office/drawing/2014/main" id="{2E02FF9B-CDF1-93C3-C09C-24800E95B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28" y="825347"/>
            <a:ext cx="3321049" cy="5207306"/>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B3969820-8538-29DF-5D53-07EF8799F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022" y="3270403"/>
            <a:ext cx="3321050" cy="2762250"/>
          </a:xfrm>
          <a:prstGeom prst="rect">
            <a:avLst/>
          </a:prstGeom>
        </p:spPr>
      </p:pic>
      <p:sp>
        <p:nvSpPr>
          <p:cNvPr id="8" name="Oval 7">
            <a:extLst>
              <a:ext uri="{FF2B5EF4-FFF2-40B4-BE49-F238E27FC236}">
                <a16:creationId xmlns:a16="http://schemas.microsoft.com/office/drawing/2014/main" id="{2DD3AF34-2A90-9F08-491E-323B42D4ED51}"/>
              </a:ext>
            </a:extLst>
          </p:cNvPr>
          <p:cNvSpPr/>
          <p:nvPr/>
        </p:nvSpPr>
        <p:spPr>
          <a:xfrm rot="623990">
            <a:off x="6646773" y="729441"/>
            <a:ext cx="3436464" cy="1754138"/>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ysClr val="windowText" lastClr="000000"/>
                </a:solidFill>
              </a:rPr>
              <a:t>Kontakte melden, blockieren oder entfernen</a:t>
            </a:r>
          </a:p>
        </p:txBody>
      </p:sp>
      <p:pic>
        <p:nvPicPr>
          <p:cNvPr id="10" name="Grafik 9" descr="Ein Bild, das Text, Screenshot, Schrift, Zahl enthält.&#10;&#10;KI-generierte Inhalte können fehlerhaft sein.">
            <a:extLst>
              <a:ext uri="{FF2B5EF4-FFF2-40B4-BE49-F238E27FC236}">
                <a16:creationId xmlns:a16="http://schemas.microsoft.com/office/drawing/2014/main" id="{18571E01-6083-8840-3FCE-EC3005496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551" y="2382173"/>
            <a:ext cx="2772897" cy="3650480"/>
          </a:xfrm>
          <a:prstGeom prst="rect">
            <a:avLst/>
          </a:prstGeom>
        </p:spPr>
      </p:pic>
    </p:spTree>
    <p:extLst>
      <p:ext uri="{BB962C8B-B14F-4D97-AF65-F5344CB8AC3E}">
        <p14:creationId xmlns:p14="http://schemas.microsoft.com/office/powerpoint/2010/main" val="20191664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mecodia Akademie">
  <a:themeElements>
    <a:clrScheme name="Benutzerdefiniert 5">
      <a:dk1>
        <a:srgbClr val="333333"/>
      </a:dk1>
      <a:lt1>
        <a:srgbClr val="FFFFFF"/>
      </a:lt1>
      <a:dk2>
        <a:srgbClr val="1B2C3F"/>
      </a:dk2>
      <a:lt2>
        <a:srgbClr val="D9D9DA"/>
      </a:lt2>
      <a:accent1>
        <a:srgbClr val="10B3F1"/>
      </a:accent1>
      <a:accent2>
        <a:srgbClr val="F6F6F6"/>
      </a:accent2>
      <a:accent3>
        <a:srgbClr val="9B58B5"/>
      </a:accent3>
      <a:accent4>
        <a:srgbClr val="C14969"/>
      </a:accent4>
      <a:accent5>
        <a:srgbClr val="23D5BD"/>
      </a:accent5>
      <a:accent6>
        <a:srgbClr val="EAC14D"/>
      </a:accent6>
      <a:hlink>
        <a:srgbClr val="10B3F1"/>
      </a:hlink>
      <a:folHlink>
        <a:srgbClr val="10B3F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3" id="{ED6F78CD-9B8D-ED47-B51E-B01FCB75E01B}" vid="{2369B411-4E1A-EC42-8ED4-BAC8CEDEFDB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mecodia Akademie</Template>
  <TotalTime>0</TotalTime>
  <Words>1149</Words>
  <Application>Microsoft Macintosh PowerPoint</Application>
  <PresentationFormat>Breitbild</PresentationFormat>
  <Paragraphs>111</Paragraphs>
  <Slides>15</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Wingdings</vt:lpstr>
      <vt:lpstr>mecodia Akademie</vt:lpstr>
      <vt:lpstr>Wenn dir Fremde online schreiben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Schöne heile Welt</dc:title>
  <dc:creator>Fabian Sauer</dc:creator>
  <cp:lastModifiedBy>Laura Blumenthal</cp:lastModifiedBy>
  <cp:revision>31</cp:revision>
  <dcterms:created xsi:type="dcterms:W3CDTF">2022-07-15T13:01:02Z</dcterms:created>
  <dcterms:modified xsi:type="dcterms:W3CDTF">2025-11-28T11:51:51Z</dcterms:modified>
</cp:coreProperties>
</file>