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63" r:id="rId2"/>
    <p:sldId id="360" r:id="rId3"/>
    <p:sldId id="361" r:id="rId4"/>
    <p:sldId id="364" r:id="rId5"/>
    <p:sldId id="365" r:id="rId6"/>
    <p:sldId id="362" r:id="rId7"/>
    <p:sldId id="366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1F1F1"/>
    <a:srgbClr val="ECF0F1"/>
    <a:srgbClr val="F6F6F6"/>
    <a:srgbClr val="1B2C3F"/>
    <a:srgbClr val="10B4F1"/>
    <a:srgbClr val="37A9DC"/>
    <a:srgbClr val="5A7CA0"/>
    <a:srgbClr val="2D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2733"/>
  </p:normalViewPr>
  <p:slideViewPr>
    <p:cSldViewPr snapToGrid="0" snapToObjects="1" showGuides="1">
      <p:cViewPr varScale="1">
        <p:scale>
          <a:sx n="119" d="100"/>
          <a:sy n="119" d="100"/>
        </p:scale>
        <p:origin x="1216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42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A2648-D8FF-4D0D-BBDA-ADD97069BDF9}" type="datetimeFigureOut">
              <a:rPr lang="de-DE" smtClean="0"/>
              <a:t>03.08.22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4C39D-99B5-4B6C-B5BB-43D9247CF9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195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13A8F-4B0F-4A86-8E76-258BF0406628}" type="datetimeFigureOut">
              <a:rPr lang="de-DE" smtClean="0"/>
              <a:t>03.08.22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4D0E4-ACE7-4A79-B98D-443CEA5CE4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13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3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118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943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12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199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44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Part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636" y="2790173"/>
            <a:ext cx="9252000" cy="7634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defRPr sz="4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2636" y="3605278"/>
            <a:ext cx="9252000" cy="43204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42636" y="4181519"/>
            <a:ext cx="9252000" cy="360363"/>
          </a:xfrm>
        </p:spPr>
        <p:txBody>
          <a:bodyPr>
            <a:noAutofit/>
          </a:bodyPr>
          <a:lstStyle>
            <a:lvl1pPr marL="17780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b="0">
                <a:latin typeface="+mj-lt"/>
              </a:defRPr>
            </a:lvl2pPr>
            <a:lvl3pPr>
              <a:defRPr b="0">
                <a:latin typeface="+mj-lt"/>
              </a:defRPr>
            </a:lvl3pPr>
            <a:lvl4pPr>
              <a:defRPr b="0">
                <a:latin typeface="+mj-lt"/>
              </a:defRPr>
            </a:lvl4pPr>
            <a:lvl5pPr>
              <a:defRPr b="0">
                <a:latin typeface="+mj-lt"/>
              </a:defRPr>
            </a:lvl5pPr>
          </a:lstStyle>
          <a:p>
            <a:pPr marL="177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Referent(en): Name(en)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5406802"/>
            <a:ext cx="12192000" cy="14511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6394EFD-3DB4-EF4F-BB89-5831A66031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8" y="5886998"/>
            <a:ext cx="3566160" cy="785404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CE5046AF-B53F-F94D-8B97-CD03064FF938}"/>
              </a:ext>
            </a:extLst>
          </p:cNvPr>
          <p:cNvSpPr txBox="1"/>
          <p:nvPr userDrawn="1"/>
        </p:nvSpPr>
        <p:spPr>
          <a:xfrm>
            <a:off x="576000" y="5638597"/>
            <a:ext cx="1093188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525" indent="0" algn="l">
              <a:tabLst/>
            </a:pPr>
            <a:r>
              <a:rPr lang="de-DE" sz="1600" b="1" i="0" kern="1200" baseline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Ein Angebot von:						Redaktion: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5F71A1C-E5BC-A85A-8707-CCAA1CFAB6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15" y="6045700"/>
            <a:ext cx="1907610" cy="46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5EDAF86-5EC7-8C6C-B031-84D0555E2E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6" y="394286"/>
            <a:ext cx="3630220" cy="6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38201" y="2783454"/>
            <a:ext cx="3360000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15367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836933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383487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F92309D-B68E-E14F-AEC1-A0A28CBAF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541964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BA13D4EA-63D4-C64C-A36C-9AA24680C57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416000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20496240-9E72-3849-A34D-AFC2BE55F8E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36932" y="3492653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F50FB8C2-2F2E-3148-A56C-635D3039A7B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384755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43A222A8-2DEE-CA48-8A66-31FED1B6CA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85461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E5931C7-E7CA-3A4E-B86C-887A7C7E73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53581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9" name="Inhaltsplatzhalter 3">
            <a:extLst>
              <a:ext uri="{FF2B5EF4-FFF2-40B4-BE49-F238E27FC236}">
                <a16:creationId xmlns:a16="http://schemas.microsoft.com/office/drawing/2014/main" id="{BC264A50-17FA-6649-A454-349B36C01942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986093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30" name="Inhaltsplatzhalter 3">
            <a:extLst>
              <a:ext uri="{FF2B5EF4-FFF2-40B4-BE49-F238E27FC236}">
                <a16:creationId xmlns:a16="http://schemas.microsoft.com/office/drawing/2014/main" id="{A538D173-DD0B-134B-8A8E-71D55E21BEF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954848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386531" y="2783454"/>
            <a:ext cx="3360000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933085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386530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933085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F92309D-B68E-E14F-AEC1-A0A28CBAF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86529" y="541964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BA13D4EA-63D4-C64C-A36C-9AA24680C57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34352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20496240-9E72-3849-A34D-AFC2BE55F8E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386529" y="3492653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F50FB8C2-2F2E-3148-A56C-635D3039A7B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934352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797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77331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412670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957893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8D399B13-8BD6-634F-9EB5-2C89B78F87E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7332" y="540326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1556102-F962-4B49-9CCB-A14C041D68C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412669" y="540325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7512757D-95D2-1640-B0F8-1363E6AFC477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957893" y="540324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222" y="5735126"/>
            <a:ext cx="4930907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367432" y="5735126"/>
            <a:ext cx="4930907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91497B0B-A9DD-724B-9EE5-2F367DEE15D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8222" y="540326"/>
            <a:ext cx="493090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2F510BF-7BBD-2145-9976-6784442078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67432" y="540325"/>
            <a:ext cx="493090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22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254000">
            <a:noFill/>
            <a:miter lim="800000"/>
          </a:ln>
        </p:spPr>
        <p:txBody>
          <a:bodyPr vert="horz" wrap="square" lIns="216000" tIns="216000" rIns="216000" bIns="216000" rtlCol="0" anchor="ctr" anchorCtr="0">
            <a:normAutofit/>
          </a:bodyPr>
          <a:lstStyle>
            <a:lvl1pPr algn="ctr">
              <a:defRPr lang="de-DE" sz="5400" b="0" i="0" baseline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lvl="0" indent="0"/>
            <a:r>
              <a:rPr lang="de-DE" dirty="0"/>
              <a:t>Abschnittstitel</a:t>
            </a:r>
          </a:p>
        </p:txBody>
      </p:sp>
    </p:spTree>
    <p:extLst>
      <p:ext uri="{BB962C8B-B14F-4D97-AF65-F5344CB8AC3E}">
        <p14:creationId xmlns:p14="http://schemas.microsoft.com/office/powerpoint/2010/main" val="1070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665018"/>
            <a:ext cx="10439515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</p:spTree>
    <p:extLst>
      <p:ext uri="{BB962C8B-B14F-4D97-AF65-F5344CB8AC3E}">
        <p14:creationId xmlns:p14="http://schemas.microsoft.com/office/powerpoint/2010/main" val="10652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5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9B7CEA83-D16B-C5F0-A39F-860485EB82C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0351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400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1481959"/>
            <a:ext cx="10439515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79649" y="665018"/>
            <a:ext cx="10439516" cy="609618"/>
          </a:xfrm>
          <a:prstGeom prst="rect">
            <a:avLst/>
          </a:prstGeom>
        </p:spPr>
        <p:txBody>
          <a:bodyPr wrap="square" lIns="360000" tIns="46800" rIns="360000" anchor="ctr" anchorCtr="0"/>
          <a:lstStyle>
            <a:lvl1pPr algn="l"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930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1481959"/>
            <a:ext cx="5112000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79649" y="665018"/>
            <a:ext cx="10439516" cy="609618"/>
          </a:xfrm>
          <a:prstGeom prst="rect">
            <a:avLst/>
          </a:prstGeom>
        </p:spPr>
        <p:txBody>
          <a:bodyPr wrap="square" lIns="360000" tIns="46800" rIns="360000" anchor="ctr" anchorCtr="0"/>
          <a:lstStyle>
            <a:lvl1pPr algn="l"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708F2657-CD1B-BA63-8F74-3CC01614952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7165" y="1481958"/>
            <a:ext cx="5112000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102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665018"/>
            <a:ext cx="10439515" cy="5527964"/>
          </a:xfrm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element T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AF47547F-0C18-BA4D-B87D-062806808C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10660" y="665018"/>
            <a:ext cx="4708505" cy="5527964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97B7195-69DC-D967-4837-42ECAD2B37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965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und Bildelement T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97B7195-69DC-D967-4837-42ECAD2B37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4180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AF0A0F45-FF6D-0296-FE14-D327AE73E5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79650" y="665018"/>
            <a:ext cx="4708505" cy="5527964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8880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371" y="264406"/>
            <a:ext cx="11329259" cy="628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44F315-BF47-2E43-9A76-29A1782EE6E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311" y="6373746"/>
            <a:ext cx="1922318" cy="3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1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3" r:id="rId2"/>
    <p:sldLayoutId id="2147483701" r:id="rId3"/>
    <p:sldLayoutId id="2147483703" r:id="rId4"/>
    <p:sldLayoutId id="2147483702" r:id="rId5"/>
    <p:sldLayoutId id="2147483704" r:id="rId6"/>
    <p:sldLayoutId id="2147483681" r:id="rId7"/>
    <p:sldLayoutId id="2147483699" r:id="rId8"/>
    <p:sldLayoutId id="2147483705" r:id="rId9"/>
    <p:sldLayoutId id="2147483689" r:id="rId10"/>
    <p:sldLayoutId id="2147483700" r:id="rId11"/>
    <p:sldLayoutId id="2147483686" r:id="rId12"/>
    <p:sldLayoutId id="2147483690" r:id="rId13"/>
    <p:sldLayoutId id="2147483682" r:id="rId14"/>
    <p:sldLayoutId id="2147483674" r:id="rId15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24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20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6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6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FE0CA-07B6-DE6C-1463-5E4A8B44A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Un</a:t>
            </a:r>
            <a:r>
              <a:rPr lang="de-DE" dirty="0"/>
              <a:t>)glücklich im Netz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242488-E143-9A39-314E-43B51C3DED4C}"/>
              </a:ext>
            </a:extLst>
          </p:cNvPr>
          <p:cNvSpPr txBox="1"/>
          <p:nvPr/>
        </p:nvSpPr>
        <p:spPr>
          <a:xfrm>
            <a:off x="4314092" y="-21101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5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811231-1DD5-07E4-9D8E-4ACAA3D088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B22C39-3B71-5D45-BB9E-C4939AA6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B1763F-F38E-D8C4-F79A-33F3CA81F23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4600" b="1" dirty="0">
                <a:latin typeface="Calibri" panose="020F0502020204030204" pitchFamily="34" charset="0"/>
                <a:cs typeface="Calibri" panose="020F0502020204030204" pitchFamily="34" charset="0"/>
              </a:rPr>
              <a:t>Rollentausch</a:t>
            </a: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DE" sz="2800" dirty="0"/>
          </a:p>
          <a:p>
            <a:pPr>
              <a:lnSpc>
                <a:spcPct val="150000"/>
              </a:lnSpc>
            </a:pPr>
            <a:r>
              <a:rPr lang="de-DE" sz="2800" dirty="0"/>
              <a:t>Stellt euch vor ihr seid </a:t>
            </a:r>
            <a:r>
              <a:rPr lang="de-DE" sz="2800" dirty="0" err="1"/>
              <a:t>Influencer:in</a:t>
            </a:r>
            <a:r>
              <a:rPr lang="de-DE" sz="2800" dirty="0"/>
              <a:t> auf YouTube, TikTok oder Instagram.</a:t>
            </a:r>
          </a:p>
          <a:p>
            <a:pPr>
              <a:lnSpc>
                <a:spcPct val="150000"/>
              </a:lnSpc>
            </a:pPr>
            <a:endParaRPr lang="de-DE" sz="2800" dirty="0"/>
          </a:p>
          <a:p>
            <a:pPr>
              <a:lnSpc>
                <a:spcPct val="150000"/>
              </a:lnSpc>
            </a:pPr>
            <a:r>
              <a:rPr lang="de-DE" sz="2800" dirty="0"/>
              <a:t>Lest euch eure Situation aufmerksam durch!</a:t>
            </a:r>
          </a:p>
          <a:p>
            <a:pPr>
              <a:lnSpc>
                <a:spcPct val="150000"/>
              </a:lnSpc>
            </a:pPr>
            <a:endParaRPr lang="de-DE" sz="2800" dirty="0"/>
          </a:p>
          <a:p>
            <a:pPr>
              <a:lnSpc>
                <a:spcPct val="150000"/>
              </a:lnSpc>
            </a:pPr>
            <a:r>
              <a:rPr lang="de-DE" sz="2800" dirty="0"/>
              <a:t>Beantwortet die Fragen im Arbeitsblatt!</a:t>
            </a:r>
          </a:p>
        </p:txBody>
      </p:sp>
      <p:pic>
        <p:nvPicPr>
          <p:cNvPr id="6" name="Bildplatzhalter 12">
            <a:extLst>
              <a:ext uri="{FF2B5EF4-FFF2-40B4-BE49-F238E27FC236}">
                <a16:creationId xmlns:a16="http://schemas.microsoft.com/office/drawing/2014/main" id="{8C12A21F-9F69-98BE-5C2B-36E1B29F506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99" t="2072" r="24071" b="2072"/>
          <a:stretch/>
        </p:blipFill>
        <p:spPr>
          <a:xfrm>
            <a:off x="879475" y="665018"/>
            <a:ext cx="4708525" cy="5527964"/>
          </a:xfrm>
        </p:spPr>
      </p:pic>
    </p:spTree>
    <p:extLst>
      <p:ext uri="{BB962C8B-B14F-4D97-AF65-F5344CB8AC3E}">
        <p14:creationId xmlns:p14="http://schemas.microsoft.com/office/powerpoint/2010/main" val="10208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7D27D3-350B-119C-A1DB-3D193DBCC8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34A09B-A9AC-FED0-3D7F-49C2413F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475A8DC-EDFB-B962-EC84-2E27BB275F1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de-DE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Influencer:in</a:t>
            </a:r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in Love</a:t>
            </a:r>
          </a:p>
          <a:p>
            <a:pPr>
              <a:lnSpc>
                <a:spcPct val="130000"/>
              </a:lnSpc>
            </a:pPr>
            <a:r>
              <a:rPr lang="de-DE" dirty="0"/>
              <a:t>Du und </a:t>
            </a:r>
            <a:r>
              <a:rPr lang="de-DE" dirty="0" err="1"/>
              <a:t>dein:e</a:t>
            </a:r>
            <a:r>
              <a:rPr lang="de-DE" dirty="0"/>
              <a:t> </a:t>
            </a:r>
            <a:r>
              <a:rPr lang="de-DE" dirty="0" err="1"/>
              <a:t>Freund:in</a:t>
            </a:r>
            <a:r>
              <a:rPr lang="de-DE" dirty="0"/>
              <a:t> wollen eure Beziehung noch nicht öffentlich machen</a:t>
            </a:r>
          </a:p>
          <a:p>
            <a:pPr>
              <a:lnSpc>
                <a:spcPct val="130000"/>
              </a:lnSpc>
            </a:pPr>
            <a:r>
              <a:rPr lang="de-DE" dirty="0"/>
              <a:t>In letzter Zeit bekommst du viele neugierige Kommentare. Es werden auch schon Gerüchte über dich verbreitet. </a:t>
            </a:r>
          </a:p>
          <a:p>
            <a:pPr>
              <a:lnSpc>
                <a:spcPct val="130000"/>
              </a:lnSpc>
            </a:pPr>
            <a:r>
              <a:rPr lang="de-DE" dirty="0"/>
              <a:t>Viele Fans sind richtig sauer und schreiben dir, dass du überhaupt nicht mehr ehrlich zu ihnen bist und sie dich bald de-abonnieren wollen.</a:t>
            </a:r>
          </a:p>
          <a:p>
            <a:pPr>
              <a:lnSpc>
                <a:spcPct val="130000"/>
              </a:lnSpc>
            </a:pPr>
            <a:r>
              <a:rPr lang="de-DE" dirty="0"/>
              <a:t>Du willst deine Fans nicht verlieren, da du bald eine eigene T-Shirt Kollektion rausbringst.</a:t>
            </a:r>
          </a:p>
        </p:txBody>
      </p:sp>
      <p:pic>
        <p:nvPicPr>
          <p:cNvPr id="12" name="Bildplatzhalter 19">
            <a:extLst>
              <a:ext uri="{FF2B5EF4-FFF2-40B4-BE49-F238E27FC236}">
                <a16:creationId xmlns:a16="http://schemas.microsoft.com/office/drawing/2014/main" id="{E92BE27B-3EE6-D5D8-2408-C3E96DF2894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467" r="16467"/>
          <a:stretch/>
        </p:blipFill>
        <p:spPr>
          <a:xfrm>
            <a:off x="6610350" y="1094355"/>
            <a:ext cx="4708525" cy="4669291"/>
          </a:xfrm>
          <a:solidFill>
            <a:schemeClr val="bg1">
              <a:alpha val="99000"/>
            </a:schemeClr>
          </a:solidFill>
        </p:spPr>
      </p:pic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1387D2D7-775B-2A93-BCFD-540DB4857B4F}"/>
              </a:ext>
            </a:extLst>
          </p:cNvPr>
          <p:cNvSpPr/>
          <p:nvPr/>
        </p:nvSpPr>
        <p:spPr>
          <a:xfrm>
            <a:off x="6927342" y="4437756"/>
            <a:ext cx="4074539" cy="17552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Zeigst du deine Freundin oder deinen Freund auf deinen Social-Media-Kanälen? Warum /Warum nicht?</a:t>
            </a:r>
          </a:p>
        </p:txBody>
      </p:sp>
      <p:pic>
        <p:nvPicPr>
          <p:cNvPr id="16" name="Grafik 15" descr="Ein Bild, das Vektorgrafiken enthält.&#10;&#10;Automatisch generierte Beschreibung">
            <a:extLst>
              <a:ext uri="{FF2B5EF4-FFF2-40B4-BE49-F238E27FC236}">
                <a16:creationId xmlns:a16="http://schemas.microsoft.com/office/drawing/2014/main" id="{D0F48332-05D7-F6E6-B0B0-E830891E1C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11" t="18287" b="38105"/>
          <a:stretch/>
        </p:blipFill>
        <p:spPr>
          <a:xfrm>
            <a:off x="4825229" y="473525"/>
            <a:ext cx="1385314" cy="12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2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7D27D3-350B-119C-A1DB-3D193DBCC8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34A09B-A9AC-FED0-3D7F-49C2413F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475A8DC-EDFB-B962-EC84-2E27BB275F1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  <a:t>Happy-Channel-</a:t>
            </a:r>
            <a:br>
              <a:rPr lang="de-D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YouTuber:in</a:t>
            </a:r>
            <a:endParaRPr lang="de-D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sz="3200" dirty="0"/>
              <a:t>Du bist durch deine fröhlichen, lustigen Videos beliebt </a:t>
            </a:r>
          </a:p>
          <a:p>
            <a:pPr>
              <a:lnSpc>
                <a:spcPct val="130000"/>
              </a:lnSpc>
            </a:pPr>
            <a:r>
              <a:rPr lang="de-DE" sz="3200" dirty="0"/>
              <a:t>Deine </a:t>
            </a:r>
            <a:r>
              <a:rPr lang="de-DE" sz="3200" dirty="0" err="1"/>
              <a:t>Zuschauer:innen</a:t>
            </a:r>
            <a:r>
              <a:rPr lang="de-DE" sz="3200" dirty="0"/>
              <a:t> schreiben dir oft, wie glücklich sie durch deine wöchentlichen Videos werden</a:t>
            </a:r>
          </a:p>
          <a:p>
            <a:pPr>
              <a:lnSpc>
                <a:spcPct val="130000"/>
              </a:lnSpc>
            </a:pPr>
            <a:r>
              <a:rPr lang="de-DE" sz="3200" dirty="0"/>
              <a:t>Diese Woche ist dein Haustier gestorben und du fühlst dich gar nicht gut. </a:t>
            </a:r>
          </a:p>
          <a:p>
            <a:pPr>
              <a:lnSpc>
                <a:spcPct val="130000"/>
              </a:lnSpc>
            </a:pPr>
            <a:r>
              <a:rPr lang="de-DE" sz="3200" dirty="0"/>
              <a:t>Doch in zwei Tagen muss das neue Video online gehen.</a:t>
            </a:r>
          </a:p>
        </p:txBody>
      </p:sp>
      <p:pic>
        <p:nvPicPr>
          <p:cNvPr id="7" name="Bildplatzhalter 19">
            <a:extLst>
              <a:ext uri="{FF2B5EF4-FFF2-40B4-BE49-F238E27FC236}">
                <a16:creationId xmlns:a16="http://schemas.microsoft.com/office/drawing/2014/main" id="{61011876-12C0-51F0-F424-EC0D021DD31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404" r="16404"/>
          <a:stretch/>
        </p:blipFill>
        <p:spPr>
          <a:xfrm>
            <a:off x="6610350" y="1095010"/>
            <a:ext cx="4708525" cy="4667980"/>
          </a:xfrm>
          <a:solidFill>
            <a:schemeClr val="bg1">
              <a:alpha val="99000"/>
            </a:schemeClr>
          </a:solidFill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68EB6217-2FBF-46ED-9A72-31A19423E486}"/>
              </a:ext>
            </a:extLst>
          </p:cNvPr>
          <p:cNvSpPr/>
          <p:nvPr/>
        </p:nvSpPr>
        <p:spPr>
          <a:xfrm>
            <a:off x="6927342" y="4437756"/>
            <a:ext cx="4074539" cy="17552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Machst du ein fröhliches Video? Warum/ Warum nicht?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1F8577E-42B1-0E31-64CF-0486997CF6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30" r="51028" b="55651"/>
          <a:stretch/>
        </p:blipFill>
        <p:spPr>
          <a:xfrm>
            <a:off x="4762826" y="665018"/>
            <a:ext cx="1228823" cy="110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8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7D27D3-350B-119C-A1DB-3D193DBCC8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34A09B-A9AC-FED0-3D7F-49C2413F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475A8DC-EDFB-B962-EC84-2E27BB275F1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de-DE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Hate-YouTuber:in</a:t>
            </a:r>
            <a:endParaRPr lang="de-DE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de-DE" sz="4000" dirty="0"/>
              <a:t>Du warst bisher nicht so erfolgreich. Deine neue Video-Reihe „Wen ich auf YouTube hasse“ läuft aber super</a:t>
            </a:r>
          </a:p>
          <a:p>
            <a:pPr>
              <a:lnSpc>
                <a:spcPct val="130000"/>
              </a:lnSpc>
            </a:pPr>
            <a:r>
              <a:rPr lang="de-DE" sz="4000" dirty="0"/>
              <a:t>In deinen Videos sprichst du immer über eine bestimmte Person und lästerst so richtig ab. </a:t>
            </a:r>
          </a:p>
          <a:p>
            <a:pPr>
              <a:lnSpc>
                <a:spcPct val="130000"/>
              </a:lnSpc>
            </a:pPr>
            <a:r>
              <a:rPr lang="de-DE" sz="4000" dirty="0"/>
              <a:t>Du bekommst viele Kommentare. Oft streiten sich deine Fans mit Fans anderer </a:t>
            </a:r>
            <a:r>
              <a:rPr lang="de-DE" sz="4000" dirty="0" err="1"/>
              <a:t>YouTuber:innen</a:t>
            </a:r>
            <a:r>
              <a:rPr lang="de-DE" sz="4000" dirty="0"/>
              <a:t>. </a:t>
            </a:r>
          </a:p>
          <a:p>
            <a:pPr>
              <a:lnSpc>
                <a:spcPct val="130000"/>
              </a:lnSpc>
            </a:pPr>
            <a:r>
              <a:rPr lang="de-DE" sz="4000" dirty="0"/>
              <a:t>Auch du wirst häufig beleidigt, das macht dir zu schaffen. Auf die Klicks willst du aber eigentlich auch nicht verzichten.</a:t>
            </a:r>
          </a:p>
        </p:txBody>
      </p:sp>
      <p:pic>
        <p:nvPicPr>
          <p:cNvPr id="11" name="Bildplatzhalter 19">
            <a:extLst>
              <a:ext uri="{FF2B5EF4-FFF2-40B4-BE49-F238E27FC236}">
                <a16:creationId xmlns:a16="http://schemas.microsoft.com/office/drawing/2014/main" id="{1522EDAA-B070-0D9B-8FD7-295C24A81B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407" r="16407"/>
          <a:stretch/>
        </p:blipFill>
        <p:spPr>
          <a:xfrm>
            <a:off x="6610350" y="1092936"/>
            <a:ext cx="4708525" cy="4672129"/>
          </a:xfrm>
          <a:solidFill>
            <a:schemeClr val="bg1">
              <a:alpha val="99000"/>
            </a:schemeClr>
          </a:solidFill>
        </p:spPr>
      </p:pic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649AAE42-6B9D-F9B9-CC54-05C7617E68F9}"/>
              </a:ext>
            </a:extLst>
          </p:cNvPr>
          <p:cNvSpPr/>
          <p:nvPr/>
        </p:nvSpPr>
        <p:spPr>
          <a:xfrm>
            <a:off x="6927342" y="4437756"/>
            <a:ext cx="4074539" cy="17552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Machst du weiter Hass-Videos? Warum/ Warum nicht?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4E6445B-650A-2F13-E33C-7288EA6C18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386" y="679301"/>
            <a:ext cx="1148316" cy="77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5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811231-1DD5-07E4-9D8E-4ACAA3D088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B22C39-3B71-5D45-BB9E-C4939AA6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B1763F-F38E-D8C4-F79A-33F3CA81F23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de-DE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Glaubt ihr, dass …</a:t>
            </a:r>
          </a:p>
          <a:p>
            <a:pPr>
              <a:lnSpc>
                <a:spcPct val="140000"/>
              </a:lnSpc>
            </a:pPr>
            <a:r>
              <a:rPr lang="de-DE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Influencer:innen</a:t>
            </a:r>
            <a:r>
              <a:rPr lang="de-DE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und YouTube-Stars manchmal unter Druck stehen, Privates öffentlich zu zeigen? </a:t>
            </a:r>
          </a:p>
          <a:p>
            <a:pPr>
              <a:lnSpc>
                <a:spcPct val="140000"/>
              </a:lnSpc>
            </a:pPr>
            <a:r>
              <a:rPr lang="de-DE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YouTuber-Stars sich in Videos fröhlicher zeigen als sie sind?</a:t>
            </a:r>
          </a:p>
          <a:p>
            <a:pPr>
              <a:lnSpc>
                <a:spcPct val="140000"/>
              </a:lnSpc>
            </a:pPr>
            <a:r>
              <a:rPr lang="de-DE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YouTuber-Stars Videos machen, die sie eigentlich selbst nicht so gut finden? </a:t>
            </a:r>
            <a:r>
              <a:rPr lang="de-DE" dirty="0">
                <a:solidFill>
                  <a:srgbClr val="FFFF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du</a:t>
            </a:r>
            <a:endParaRPr lang="de-DE" sz="1800" dirty="0"/>
          </a:p>
        </p:txBody>
      </p:sp>
      <p:pic>
        <p:nvPicPr>
          <p:cNvPr id="6" name="Bildplatzhalter 12">
            <a:extLst>
              <a:ext uri="{FF2B5EF4-FFF2-40B4-BE49-F238E27FC236}">
                <a16:creationId xmlns:a16="http://schemas.microsoft.com/office/drawing/2014/main" id="{8C12A21F-9F69-98BE-5C2B-36E1B29F506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99" t="2072" r="24071" b="2072"/>
          <a:stretch/>
        </p:blipFill>
        <p:spPr>
          <a:xfrm>
            <a:off x="879475" y="665018"/>
            <a:ext cx="4708525" cy="5527964"/>
          </a:xfrm>
        </p:spPr>
      </p:pic>
    </p:spTree>
    <p:extLst>
      <p:ext uri="{BB962C8B-B14F-4D97-AF65-F5344CB8AC3E}">
        <p14:creationId xmlns:p14="http://schemas.microsoft.com/office/powerpoint/2010/main" val="229975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811231-1DD5-07E4-9D8E-4ACAA3D088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B22C39-3B71-5D45-BB9E-C4939AA6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B1763F-F38E-D8C4-F79A-33F3CA81F23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de-DE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Was wir uns merken sollten:</a:t>
            </a:r>
          </a:p>
          <a:p>
            <a:pPr>
              <a:lnSpc>
                <a:spcPct val="140000"/>
              </a:lnSpc>
            </a:pPr>
            <a:r>
              <a:rPr lang="de-DE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Influencer:in</a:t>
            </a:r>
            <a:r>
              <a:rPr lang="de-DE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sein ist ein Job</a:t>
            </a:r>
          </a:p>
          <a:p>
            <a:pPr>
              <a:lnSpc>
                <a:spcPct val="140000"/>
              </a:lnSpc>
            </a:pPr>
            <a:r>
              <a:rPr lang="de-DE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Sie liefern Spaß, Inspiration, Motivation, Wissen,...</a:t>
            </a:r>
          </a:p>
          <a:p>
            <a:pPr>
              <a:lnSpc>
                <a:spcPct val="140000"/>
              </a:lnSpc>
            </a:pPr>
            <a:r>
              <a:rPr lang="de-DE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Kopf einschalten</a:t>
            </a:r>
          </a:p>
          <a:p>
            <a:pPr lvl="1">
              <a:lnSpc>
                <a:spcPct val="140000"/>
              </a:lnSpc>
            </a:pPr>
            <a:r>
              <a:rPr lang="de-DE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Influencer:innen</a:t>
            </a:r>
            <a:r>
              <a:rPr lang="de-DE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sind nicht immer glücklich</a:t>
            </a:r>
          </a:p>
          <a:p>
            <a:pPr lvl="1">
              <a:lnSpc>
                <a:spcPct val="140000"/>
              </a:lnSpc>
            </a:pPr>
            <a:r>
              <a:rPr lang="de-DE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Nicht alles im Internet entspricht der Wahrheit!</a:t>
            </a:r>
          </a:p>
        </p:txBody>
      </p:sp>
      <p:pic>
        <p:nvPicPr>
          <p:cNvPr id="6" name="Bildplatzhalter 12">
            <a:extLst>
              <a:ext uri="{FF2B5EF4-FFF2-40B4-BE49-F238E27FC236}">
                <a16:creationId xmlns:a16="http://schemas.microsoft.com/office/drawing/2014/main" id="{8C12A21F-9F69-98BE-5C2B-36E1B29F506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99" t="2072" r="24071" b="2072"/>
          <a:stretch/>
        </p:blipFill>
        <p:spPr>
          <a:xfrm>
            <a:off x="879475" y="665018"/>
            <a:ext cx="4708525" cy="5527964"/>
          </a:xfrm>
        </p:spPr>
      </p:pic>
    </p:spTree>
    <p:extLst>
      <p:ext uri="{BB962C8B-B14F-4D97-AF65-F5344CB8AC3E}">
        <p14:creationId xmlns:p14="http://schemas.microsoft.com/office/powerpoint/2010/main" val="23432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ecodia Akademie">
  <a:themeElements>
    <a:clrScheme name="Benutzerdefiniert 5">
      <a:dk1>
        <a:srgbClr val="333333"/>
      </a:dk1>
      <a:lt1>
        <a:srgbClr val="FFFFFF"/>
      </a:lt1>
      <a:dk2>
        <a:srgbClr val="1B2C3F"/>
      </a:dk2>
      <a:lt2>
        <a:srgbClr val="D9D9DA"/>
      </a:lt2>
      <a:accent1>
        <a:srgbClr val="10B3F1"/>
      </a:accent1>
      <a:accent2>
        <a:srgbClr val="F6F6F6"/>
      </a:accent2>
      <a:accent3>
        <a:srgbClr val="9B58B5"/>
      </a:accent3>
      <a:accent4>
        <a:srgbClr val="C14969"/>
      </a:accent4>
      <a:accent5>
        <a:srgbClr val="23D5BD"/>
      </a:accent5>
      <a:accent6>
        <a:srgbClr val="EAC14D"/>
      </a:accent6>
      <a:hlink>
        <a:srgbClr val="10B3F1"/>
      </a:hlink>
      <a:folHlink>
        <a:srgbClr val="10B3F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ED6F78CD-9B8D-ED47-B51E-B01FCB75E01B}" vid="{2369B411-4E1A-EC42-8ED4-BAC8CEDEFDB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mecodia Akademie</Template>
  <TotalTime>0</TotalTime>
  <Words>375</Words>
  <Application>Microsoft Macintosh PowerPoint</Application>
  <PresentationFormat>Breitbild</PresentationFormat>
  <Paragraphs>42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mecodia Akademie</vt:lpstr>
      <vt:lpstr>(Un)glücklich im Netz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Schöne heile Welt</dc:title>
  <dc:creator>Fabian Sauer</dc:creator>
  <cp:lastModifiedBy>Fabian Sauer</cp:lastModifiedBy>
  <cp:revision>9</cp:revision>
  <dcterms:created xsi:type="dcterms:W3CDTF">2022-07-15T13:01:02Z</dcterms:created>
  <dcterms:modified xsi:type="dcterms:W3CDTF">2022-08-03T09:21:07Z</dcterms:modified>
</cp:coreProperties>
</file>