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363" r:id="rId2"/>
    <p:sldId id="365" r:id="rId3"/>
    <p:sldId id="372" r:id="rId4"/>
    <p:sldId id="373" r:id="rId5"/>
    <p:sldId id="371" r:id="rId6"/>
    <p:sldId id="364" r:id="rId7"/>
    <p:sldId id="366" r:id="rId8"/>
    <p:sldId id="367" r:id="rId9"/>
    <p:sldId id="368" r:id="rId10"/>
    <p:sldId id="374" r:id="rId11"/>
    <p:sldId id="370"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F1F1F1"/>
    <a:srgbClr val="ECF0F1"/>
    <a:srgbClr val="F6F6F6"/>
    <a:srgbClr val="1B2C3F"/>
    <a:srgbClr val="10B4F1"/>
    <a:srgbClr val="37A9DC"/>
    <a:srgbClr val="5A7CA0"/>
    <a:srgbClr val="2D3E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7" autoAdjust="0"/>
    <p:restoredTop sz="82697"/>
  </p:normalViewPr>
  <p:slideViewPr>
    <p:cSldViewPr snapToGrid="0" snapToObjects="1" showGuides="1">
      <p:cViewPr varScale="1">
        <p:scale>
          <a:sx n="124" d="100"/>
          <a:sy n="124" d="100"/>
        </p:scale>
        <p:origin x="1400"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14" d="100"/>
          <a:sy n="114" d="100"/>
        </p:scale>
        <p:origin x="42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FA2648-D8FF-4D0D-BBDA-ADD97069BDF9}" type="datetimeFigureOut">
              <a:rPr lang="de-DE" smtClean="0"/>
              <a:t>13.09.22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34C39D-99B5-4B6C-B5BB-43D9247CF9AC}" type="slidenum">
              <a:rPr lang="de-DE" smtClean="0"/>
              <a:t>‹Nr.›</a:t>
            </a:fld>
            <a:endParaRPr lang="de-DE"/>
          </a:p>
        </p:txBody>
      </p:sp>
    </p:spTree>
    <p:extLst>
      <p:ext uri="{BB962C8B-B14F-4D97-AF65-F5344CB8AC3E}">
        <p14:creationId xmlns:p14="http://schemas.microsoft.com/office/powerpoint/2010/main" val="4159195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13A8F-4B0F-4A86-8E76-258BF0406628}" type="datetimeFigureOut">
              <a:rPr lang="de-DE" smtClean="0"/>
              <a:t>13.09.22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E4D0E4-ACE7-4A79-B98D-443CEA5CE4F4}" type="slidenum">
              <a:rPr lang="de-DE" smtClean="0"/>
              <a:t>‹Nr.›</a:t>
            </a:fld>
            <a:endParaRPr lang="de-DE"/>
          </a:p>
        </p:txBody>
      </p:sp>
    </p:spTree>
    <p:extLst>
      <p:ext uri="{BB962C8B-B14F-4D97-AF65-F5344CB8AC3E}">
        <p14:creationId xmlns:p14="http://schemas.microsoft.com/office/powerpoint/2010/main" val="107213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7E4D0E4-ACE7-4A79-B98D-443CEA5CE4F4}" type="slidenum">
              <a:rPr lang="de-DE" smtClean="0"/>
              <a:t>2</a:t>
            </a:fld>
            <a:endParaRPr lang="de-DE"/>
          </a:p>
        </p:txBody>
      </p:sp>
    </p:spTree>
    <p:extLst>
      <p:ext uri="{BB962C8B-B14F-4D97-AF65-F5344CB8AC3E}">
        <p14:creationId xmlns:p14="http://schemas.microsoft.com/office/powerpoint/2010/main" val="14404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7E4D0E4-ACE7-4A79-B98D-443CEA5CE4F4}" type="slidenum">
              <a:rPr lang="de-DE" smtClean="0"/>
              <a:t>3</a:t>
            </a:fld>
            <a:endParaRPr lang="de-DE"/>
          </a:p>
        </p:txBody>
      </p:sp>
    </p:spTree>
    <p:extLst>
      <p:ext uri="{BB962C8B-B14F-4D97-AF65-F5344CB8AC3E}">
        <p14:creationId xmlns:p14="http://schemas.microsoft.com/office/powerpoint/2010/main" val="80403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Hier sind viele Formen von Mobbing beinhaltet: verbal: auslachen, Beleidigen (Freak, Streber); Körperlich: Eigentum kaputt machen (Brot rumwerfen), schubsen</a:t>
            </a:r>
          </a:p>
          <a:p>
            <a:endParaRPr lang="de-DE" dirty="0"/>
          </a:p>
        </p:txBody>
      </p:sp>
      <p:sp>
        <p:nvSpPr>
          <p:cNvPr id="4" name="Foliennummernplatzhalter 3"/>
          <p:cNvSpPr>
            <a:spLocks noGrp="1"/>
          </p:cNvSpPr>
          <p:nvPr>
            <p:ph type="sldNum" sz="quarter" idx="5"/>
          </p:nvPr>
        </p:nvSpPr>
        <p:spPr/>
        <p:txBody>
          <a:bodyPr/>
          <a:lstStyle/>
          <a:p>
            <a:fld id="{77E4D0E4-ACE7-4A79-B98D-443CEA5CE4F4}" type="slidenum">
              <a:rPr lang="de-DE" smtClean="0"/>
              <a:t>4</a:t>
            </a:fld>
            <a:endParaRPr lang="de-DE"/>
          </a:p>
        </p:txBody>
      </p:sp>
    </p:spTree>
    <p:extLst>
      <p:ext uri="{BB962C8B-B14F-4D97-AF65-F5344CB8AC3E}">
        <p14:creationId xmlns:p14="http://schemas.microsoft.com/office/powerpoint/2010/main" val="3902045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Beim Mobbing gibt es nicht nur Täter und Betroffenen, sondern auch viele Zuschauer. Das macht es für den Betroffenen noch schlimmer, weil viele es mitbekommen.</a:t>
            </a:r>
          </a:p>
          <a:p>
            <a:r>
              <a:rPr lang="de-DE" dirty="0"/>
              <a:t>Mach der Klasse klar, dass zuschauen und nichts tun genauso schlimm ist! Auch stilles Mitleid mit dem Betroffenen reicht nicht aus, stattdessen müssen sich alle klar und deutlich gegen Mobbing und den Mobber positionieren.</a:t>
            </a:r>
          </a:p>
        </p:txBody>
      </p:sp>
      <p:sp>
        <p:nvSpPr>
          <p:cNvPr id="4" name="Foliennummernplatzhalter 3"/>
          <p:cNvSpPr>
            <a:spLocks noGrp="1"/>
          </p:cNvSpPr>
          <p:nvPr>
            <p:ph type="sldNum" sz="quarter" idx="5"/>
          </p:nvPr>
        </p:nvSpPr>
        <p:spPr/>
        <p:txBody>
          <a:bodyPr/>
          <a:lstStyle/>
          <a:p>
            <a:fld id="{77E4D0E4-ACE7-4A79-B98D-443CEA5CE4F4}" type="slidenum">
              <a:rPr lang="de-DE" smtClean="0"/>
              <a:t>6</a:t>
            </a:fld>
            <a:endParaRPr lang="de-DE"/>
          </a:p>
        </p:txBody>
      </p:sp>
    </p:spTree>
    <p:extLst>
      <p:ext uri="{BB962C8B-B14F-4D97-AF65-F5344CB8AC3E}">
        <p14:creationId xmlns:p14="http://schemas.microsoft.com/office/powerpoint/2010/main" val="195978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ctr">
              <a:buFont typeface="Wingdings" pitchFamily="2" charset="2"/>
              <a:buChar char="à"/>
            </a:pPr>
            <a:r>
              <a:rPr lang="de-DE" dirty="0">
                <a:sym typeface="Wingdings" pitchFamily="2" charset="2"/>
              </a:rPr>
              <a:t>Hier bitte Namen der Ansprechpartner an eurer Schule einfügen</a:t>
            </a:r>
          </a:p>
          <a:p>
            <a:pPr marL="171450" indent="-171450" algn="ctr">
              <a:buFont typeface="Wingdings" pitchFamily="2" charset="2"/>
              <a:buChar char="à"/>
            </a:pPr>
            <a:r>
              <a:rPr lang="de-DE" dirty="0">
                <a:sym typeface="Wingdings" pitchFamily="2" charset="2"/>
              </a:rPr>
              <a:t>Funktion meint, ob es sich z.B. um den eigenen Klassenlehrer, einen Vertrauenslehrer,  Schulsozialarbeiter </a:t>
            </a:r>
            <a:r>
              <a:rPr lang="de-DE" dirty="0" err="1">
                <a:sym typeface="Wingdings" pitchFamily="2" charset="2"/>
              </a:rPr>
              <a:t>etc</a:t>
            </a:r>
            <a:r>
              <a:rPr lang="de-DE" dirty="0">
                <a:sym typeface="Wingdings" pitchFamily="2" charset="2"/>
              </a:rPr>
              <a:t> handelt</a:t>
            </a:r>
          </a:p>
          <a:p>
            <a:pPr marL="0" indent="0" algn="ctr">
              <a:buNone/>
            </a:pPr>
            <a:r>
              <a:rPr lang="de-DE" dirty="0">
                <a:sym typeface="Wingdings" pitchFamily="2" charset="2"/>
              </a:rPr>
              <a:t> Wann und wo kann man sie erreichen?</a:t>
            </a:r>
            <a:endParaRPr lang="de-DE" dirty="0"/>
          </a:p>
          <a:p>
            <a:endParaRPr lang="de-DE" dirty="0"/>
          </a:p>
        </p:txBody>
      </p:sp>
      <p:sp>
        <p:nvSpPr>
          <p:cNvPr id="4" name="Foliennummernplatzhalter 3"/>
          <p:cNvSpPr>
            <a:spLocks noGrp="1"/>
          </p:cNvSpPr>
          <p:nvPr>
            <p:ph type="sldNum" sz="quarter" idx="5"/>
          </p:nvPr>
        </p:nvSpPr>
        <p:spPr/>
        <p:txBody>
          <a:bodyPr/>
          <a:lstStyle/>
          <a:p>
            <a:fld id="{77E4D0E4-ACE7-4A79-B98D-443CEA5CE4F4}" type="slidenum">
              <a:rPr lang="de-DE" smtClean="0"/>
              <a:t>10</a:t>
            </a:fld>
            <a:endParaRPr lang="de-DE"/>
          </a:p>
        </p:txBody>
      </p:sp>
    </p:spTree>
    <p:extLst>
      <p:ext uri="{BB962C8B-B14F-4D97-AF65-F5344CB8AC3E}">
        <p14:creationId xmlns:p14="http://schemas.microsoft.com/office/powerpoint/2010/main" val="3823601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7E4D0E4-ACE7-4A79-B98D-443CEA5CE4F4}" type="slidenum">
              <a:rPr lang="de-DE" smtClean="0"/>
              <a:t>11</a:t>
            </a:fld>
            <a:endParaRPr lang="de-DE"/>
          </a:p>
        </p:txBody>
      </p:sp>
    </p:spTree>
    <p:extLst>
      <p:ext uri="{BB962C8B-B14F-4D97-AF65-F5344CB8AC3E}">
        <p14:creationId xmlns:p14="http://schemas.microsoft.com/office/powerpoint/2010/main" val="1749422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Part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42636" y="2790173"/>
            <a:ext cx="9252000" cy="763466"/>
          </a:xfrm>
          <a:prstGeom prst="rect">
            <a:avLst/>
          </a:prstGeom>
          <a:noFill/>
          <a:ln>
            <a:noFill/>
          </a:ln>
        </p:spPr>
        <p:txBody>
          <a:bodyPr anchor="ctr">
            <a:noAutofit/>
          </a:bodyPr>
          <a:lstStyle>
            <a:lvl1pPr marL="0" indent="0" algn="l">
              <a:defRPr sz="4000" b="0" i="0" baseline="0">
                <a:solidFill>
                  <a:schemeClr val="bg1"/>
                </a:solidFill>
                <a:latin typeface="Calibri Light" charset="0"/>
                <a:ea typeface="Calibri Light" charset="0"/>
                <a:cs typeface="Calibri Light" charset="0"/>
              </a:defRPr>
            </a:lvl1pPr>
          </a:lstStyle>
          <a:p>
            <a:r>
              <a:rPr lang="de-DE"/>
              <a:t>Mastertitelformat bearbeiten</a:t>
            </a:r>
            <a:endParaRPr lang="de-DE" dirty="0"/>
          </a:p>
        </p:txBody>
      </p:sp>
      <p:sp>
        <p:nvSpPr>
          <p:cNvPr id="3" name="Untertitel 2"/>
          <p:cNvSpPr>
            <a:spLocks noGrp="1"/>
          </p:cNvSpPr>
          <p:nvPr>
            <p:ph type="subTitle" idx="1"/>
          </p:nvPr>
        </p:nvSpPr>
        <p:spPr>
          <a:xfrm>
            <a:off x="742636" y="3605278"/>
            <a:ext cx="9252000" cy="432048"/>
          </a:xfrm>
          <a:noFill/>
          <a:ln>
            <a:noFill/>
          </a:ln>
        </p:spPr>
        <p:txBody>
          <a:bodyPr>
            <a:normAutofit/>
          </a:bodyPr>
          <a:lstStyle>
            <a:lvl1pPr marL="0" indent="0" algn="l">
              <a:buNone/>
              <a:defRPr sz="2400" b="0" i="0">
                <a:solidFill>
                  <a:schemeClr val="bg1"/>
                </a:solidFill>
                <a:latin typeface="Calibri Light" charset="0"/>
                <a:ea typeface="Calibri Light" charset="0"/>
                <a:cs typeface="Calibri Light"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8" name="Textplatzhalter 7"/>
          <p:cNvSpPr>
            <a:spLocks noGrp="1"/>
          </p:cNvSpPr>
          <p:nvPr>
            <p:ph type="body" sz="quarter" idx="10" hasCustomPrompt="1"/>
          </p:nvPr>
        </p:nvSpPr>
        <p:spPr>
          <a:xfrm>
            <a:off x="742636" y="4181519"/>
            <a:ext cx="9252000" cy="360363"/>
          </a:xfrm>
        </p:spPr>
        <p:txBody>
          <a:bodyPr>
            <a:noAutofit/>
          </a:bodyPr>
          <a:lstStyle>
            <a:lvl1pPr marL="177800" marR="0" indent="0" algn="r" defTabSz="914400" rtl="0" eaLnBrk="1" fontAlgn="auto" latinLnBrk="0" hangingPunct="1">
              <a:lnSpc>
                <a:spcPct val="100000"/>
              </a:lnSpc>
              <a:spcBef>
                <a:spcPct val="20000"/>
              </a:spcBef>
              <a:spcAft>
                <a:spcPts val="0"/>
              </a:spcAft>
              <a:buClrTx/>
              <a:buSzTx/>
              <a:buFontTx/>
              <a:buNone/>
              <a:tabLst/>
              <a:defRPr sz="2000" b="0" i="0" baseline="0">
                <a:solidFill>
                  <a:schemeClr val="bg1"/>
                </a:solidFill>
                <a:latin typeface="Calibri Light" charset="0"/>
                <a:ea typeface="Calibri Light" charset="0"/>
                <a:cs typeface="Calibri Light" charset="0"/>
              </a:defRPr>
            </a:lvl1pPr>
            <a:lvl2pPr>
              <a:defRPr b="0">
                <a:latin typeface="+mj-lt"/>
              </a:defRPr>
            </a:lvl2pPr>
            <a:lvl3pPr>
              <a:defRPr b="0">
                <a:latin typeface="+mj-lt"/>
              </a:defRPr>
            </a:lvl3pPr>
            <a:lvl4pPr>
              <a:defRPr b="0">
                <a:latin typeface="+mj-lt"/>
              </a:defRPr>
            </a:lvl4pPr>
            <a:lvl5pPr>
              <a:defRPr b="0">
                <a:latin typeface="+mj-lt"/>
              </a:defRPr>
            </a:lvl5pPr>
          </a:lstStyle>
          <a:p>
            <a:pPr marL="177800" marR="0" lvl="0" indent="0" algn="r" defTabSz="914400" rtl="0" eaLnBrk="1" fontAlgn="auto" latinLnBrk="0" hangingPunct="1">
              <a:lnSpc>
                <a:spcPct val="100000"/>
              </a:lnSpc>
              <a:spcBef>
                <a:spcPct val="20000"/>
              </a:spcBef>
              <a:spcAft>
                <a:spcPts val="0"/>
              </a:spcAft>
              <a:buClrTx/>
              <a:buSzTx/>
              <a:buFontTx/>
              <a:buNone/>
              <a:tabLst/>
              <a:defRPr/>
            </a:pPr>
            <a:r>
              <a:rPr lang="de-DE" dirty="0"/>
              <a:t>Referent(en): Name(en)</a:t>
            </a:r>
          </a:p>
        </p:txBody>
      </p:sp>
      <p:sp>
        <p:nvSpPr>
          <p:cNvPr id="9" name="Rechteck 8"/>
          <p:cNvSpPr/>
          <p:nvPr userDrawn="1"/>
        </p:nvSpPr>
        <p:spPr>
          <a:xfrm>
            <a:off x="0" y="5406802"/>
            <a:ext cx="12192000" cy="14511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15" name="Grafik 14">
            <a:extLst>
              <a:ext uri="{FF2B5EF4-FFF2-40B4-BE49-F238E27FC236}">
                <a16:creationId xmlns:a16="http://schemas.microsoft.com/office/drawing/2014/main" id="{E6394EFD-3DB4-EF4F-BB89-5831A66031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1468" y="5886998"/>
            <a:ext cx="3566160" cy="785404"/>
          </a:xfrm>
          <a:prstGeom prst="rect">
            <a:avLst/>
          </a:prstGeom>
        </p:spPr>
      </p:pic>
      <p:sp>
        <p:nvSpPr>
          <p:cNvPr id="24" name="Textfeld 23">
            <a:extLst>
              <a:ext uri="{FF2B5EF4-FFF2-40B4-BE49-F238E27FC236}">
                <a16:creationId xmlns:a16="http://schemas.microsoft.com/office/drawing/2014/main" id="{CE5046AF-B53F-F94D-8B97-CD03064FF938}"/>
              </a:ext>
            </a:extLst>
          </p:cNvPr>
          <p:cNvSpPr txBox="1"/>
          <p:nvPr userDrawn="1"/>
        </p:nvSpPr>
        <p:spPr>
          <a:xfrm>
            <a:off x="576000" y="5638597"/>
            <a:ext cx="10931883" cy="338554"/>
          </a:xfrm>
          <a:prstGeom prst="rect">
            <a:avLst/>
          </a:prstGeom>
          <a:noFill/>
          <a:ln>
            <a:noFill/>
          </a:ln>
        </p:spPr>
        <p:txBody>
          <a:bodyPr wrap="square" rtlCol="0">
            <a:spAutoFit/>
          </a:bodyPr>
          <a:lstStyle/>
          <a:p>
            <a:pPr marL="9525" indent="0" algn="l">
              <a:tabLst/>
            </a:pPr>
            <a:r>
              <a:rPr lang="de-DE" sz="1600" b="1" i="0" kern="1200" baseline="0" dirty="0">
                <a:solidFill>
                  <a:schemeClr val="tx2"/>
                </a:solidFill>
                <a:latin typeface="Calibri Light" charset="0"/>
                <a:ea typeface="Calibri Light" charset="0"/>
                <a:cs typeface="Calibri Light" charset="0"/>
              </a:rPr>
              <a:t>Ein Angebot von:						Redaktion:</a:t>
            </a:r>
          </a:p>
        </p:txBody>
      </p:sp>
      <p:pic>
        <p:nvPicPr>
          <p:cNvPr id="13" name="Grafik 12">
            <a:extLst>
              <a:ext uri="{FF2B5EF4-FFF2-40B4-BE49-F238E27FC236}">
                <a16:creationId xmlns:a16="http://schemas.microsoft.com/office/drawing/2014/main" id="{15F71A1C-E5BC-A85A-8707-CCAA1CFAB65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072115" y="6045700"/>
            <a:ext cx="1907610" cy="468000"/>
          </a:xfrm>
          <a:prstGeom prst="rect">
            <a:avLst/>
          </a:prstGeom>
        </p:spPr>
      </p:pic>
      <p:pic>
        <p:nvPicPr>
          <p:cNvPr id="12" name="Grafik 11">
            <a:extLst>
              <a:ext uri="{FF2B5EF4-FFF2-40B4-BE49-F238E27FC236}">
                <a16:creationId xmlns:a16="http://schemas.microsoft.com/office/drawing/2014/main" id="{75EDAF86-5EC7-8C6C-B031-84D0555E2ED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2636" y="394286"/>
            <a:ext cx="3630220" cy="645619"/>
          </a:xfrm>
          <a:prstGeom prst="rect">
            <a:avLst/>
          </a:prstGeom>
        </p:spPr>
      </p:pic>
    </p:spTree>
    <p:extLst>
      <p:ext uri="{BB962C8B-B14F-4D97-AF65-F5344CB8AC3E}">
        <p14:creationId xmlns:p14="http://schemas.microsoft.com/office/powerpoint/2010/main" val="209843630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mal 3">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12" name="Textplatzhalter 2"/>
          <p:cNvSpPr>
            <a:spLocks noGrp="1"/>
          </p:cNvSpPr>
          <p:nvPr>
            <p:ph type="body" sz="quarter" idx="24" hasCustomPrompt="1"/>
          </p:nvPr>
        </p:nvSpPr>
        <p:spPr>
          <a:xfrm>
            <a:off x="838201" y="2783454"/>
            <a:ext cx="3360000"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6" name="Textplatzhalter 2"/>
          <p:cNvSpPr>
            <a:spLocks noGrp="1"/>
          </p:cNvSpPr>
          <p:nvPr>
            <p:ph type="body" sz="quarter" idx="25" hasCustomPrompt="1"/>
          </p:nvPr>
        </p:nvSpPr>
        <p:spPr>
          <a:xfrm>
            <a:off x="4415367" y="2783454"/>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8" name="Textplatzhalter 2"/>
          <p:cNvSpPr>
            <a:spLocks noGrp="1"/>
          </p:cNvSpPr>
          <p:nvPr>
            <p:ph type="body" sz="quarter" idx="26" hasCustomPrompt="1"/>
          </p:nvPr>
        </p:nvSpPr>
        <p:spPr>
          <a:xfrm>
            <a:off x="836933"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21" name="Textplatzhalter 2"/>
          <p:cNvSpPr>
            <a:spLocks noGrp="1"/>
          </p:cNvSpPr>
          <p:nvPr>
            <p:ph type="body" sz="quarter" idx="27" hasCustomPrompt="1"/>
          </p:nvPr>
        </p:nvSpPr>
        <p:spPr>
          <a:xfrm>
            <a:off x="4383487"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9"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17" name="Inhaltsplatzhalter 3">
            <a:extLst>
              <a:ext uri="{FF2B5EF4-FFF2-40B4-BE49-F238E27FC236}">
                <a16:creationId xmlns:a16="http://schemas.microsoft.com/office/drawing/2014/main" id="{9F92309D-B68E-E14F-AEC1-A0A28CBAF159}"/>
              </a:ext>
            </a:extLst>
          </p:cNvPr>
          <p:cNvSpPr>
            <a:spLocks noGrp="1"/>
          </p:cNvSpPr>
          <p:nvPr>
            <p:ph sz="quarter" idx="13" hasCustomPrompt="1"/>
          </p:nvPr>
        </p:nvSpPr>
        <p:spPr>
          <a:xfrm>
            <a:off x="838200" y="541964"/>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0" name="Inhaltsplatzhalter 3">
            <a:extLst>
              <a:ext uri="{FF2B5EF4-FFF2-40B4-BE49-F238E27FC236}">
                <a16:creationId xmlns:a16="http://schemas.microsoft.com/office/drawing/2014/main" id="{BA13D4EA-63D4-C64C-A36C-9AA24680C57F}"/>
              </a:ext>
            </a:extLst>
          </p:cNvPr>
          <p:cNvSpPr>
            <a:spLocks noGrp="1"/>
          </p:cNvSpPr>
          <p:nvPr>
            <p:ph sz="quarter" idx="28" hasCustomPrompt="1"/>
          </p:nvPr>
        </p:nvSpPr>
        <p:spPr>
          <a:xfrm>
            <a:off x="4416000" y="541962"/>
            <a:ext cx="3360000" cy="2160000"/>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endParaRPr lang="de-DE" dirty="0"/>
          </a:p>
        </p:txBody>
      </p:sp>
      <p:sp>
        <p:nvSpPr>
          <p:cNvPr id="25" name="Inhaltsplatzhalter 3">
            <a:extLst>
              <a:ext uri="{FF2B5EF4-FFF2-40B4-BE49-F238E27FC236}">
                <a16:creationId xmlns:a16="http://schemas.microsoft.com/office/drawing/2014/main" id="{20496240-9E72-3849-A34D-AFC2BE55F8E4}"/>
              </a:ext>
            </a:extLst>
          </p:cNvPr>
          <p:cNvSpPr>
            <a:spLocks noGrp="1"/>
          </p:cNvSpPr>
          <p:nvPr>
            <p:ph sz="quarter" idx="29" hasCustomPrompt="1"/>
          </p:nvPr>
        </p:nvSpPr>
        <p:spPr>
          <a:xfrm>
            <a:off x="836932" y="3492653"/>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6" name="Inhaltsplatzhalter 3">
            <a:extLst>
              <a:ext uri="{FF2B5EF4-FFF2-40B4-BE49-F238E27FC236}">
                <a16:creationId xmlns:a16="http://schemas.microsoft.com/office/drawing/2014/main" id="{F50FB8C2-2F2E-3148-A56C-635D3039A7BC}"/>
              </a:ext>
            </a:extLst>
          </p:cNvPr>
          <p:cNvSpPr>
            <a:spLocks noGrp="1"/>
          </p:cNvSpPr>
          <p:nvPr>
            <p:ph sz="quarter" idx="30" hasCustomPrompt="1"/>
          </p:nvPr>
        </p:nvSpPr>
        <p:spPr>
          <a:xfrm>
            <a:off x="4384755" y="3492652"/>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7" name="Textplatzhalter 2">
            <a:extLst>
              <a:ext uri="{FF2B5EF4-FFF2-40B4-BE49-F238E27FC236}">
                <a16:creationId xmlns:a16="http://schemas.microsoft.com/office/drawing/2014/main" id="{43A222A8-2DEE-CA48-8A66-31FED1B6CA5B}"/>
              </a:ext>
            </a:extLst>
          </p:cNvPr>
          <p:cNvSpPr>
            <a:spLocks noGrp="1"/>
          </p:cNvSpPr>
          <p:nvPr>
            <p:ph type="body" sz="quarter" idx="31" hasCustomPrompt="1"/>
          </p:nvPr>
        </p:nvSpPr>
        <p:spPr>
          <a:xfrm>
            <a:off x="7985461" y="2783454"/>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28" name="Textplatzhalter 2">
            <a:extLst>
              <a:ext uri="{FF2B5EF4-FFF2-40B4-BE49-F238E27FC236}">
                <a16:creationId xmlns:a16="http://schemas.microsoft.com/office/drawing/2014/main" id="{1E5931C7-E7CA-3A4E-B86C-887A7C7E739D}"/>
              </a:ext>
            </a:extLst>
          </p:cNvPr>
          <p:cNvSpPr>
            <a:spLocks noGrp="1"/>
          </p:cNvSpPr>
          <p:nvPr>
            <p:ph type="body" sz="quarter" idx="32" hasCustomPrompt="1"/>
          </p:nvPr>
        </p:nvSpPr>
        <p:spPr>
          <a:xfrm>
            <a:off x="7953581"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29" name="Inhaltsplatzhalter 3">
            <a:extLst>
              <a:ext uri="{FF2B5EF4-FFF2-40B4-BE49-F238E27FC236}">
                <a16:creationId xmlns:a16="http://schemas.microsoft.com/office/drawing/2014/main" id="{BC264A50-17FA-6649-A454-349B36C01942}"/>
              </a:ext>
            </a:extLst>
          </p:cNvPr>
          <p:cNvSpPr>
            <a:spLocks noGrp="1"/>
          </p:cNvSpPr>
          <p:nvPr>
            <p:ph sz="quarter" idx="33" hasCustomPrompt="1"/>
          </p:nvPr>
        </p:nvSpPr>
        <p:spPr>
          <a:xfrm>
            <a:off x="7986093" y="541962"/>
            <a:ext cx="3360000" cy="2160000"/>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endParaRPr lang="de-DE" dirty="0"/>
          </a:p>
        </p:txBody>
      </p:sp>
      <p:sp>
        <p:nvSpPr>
          <p:cNvPr id="30" name="Inhaltsplatzhalter 3">
            <a:extLst>
              <a:ext uri="{FF2B5EF4-FFF2-40B4-BE49-F238E27FC236}">
                <a16:creationId xmlns:a16="http://schemas.microsoft.com/office/drawing/2014/main" id="{A538D173-DD0B-134B-8A8E-71D55E21BEFD}"/>
              </a:ext>
            </a:extLst>
          </p:cNvPr>
          <p:cNvSpPr>
            <a:spLocks noGrp="1"/>
          </p:cNvSpPr>
          <p:nvPr>
            <p:ph sz="quarter" idx="34" hasCustomPrompt="1"/>
          </p:nvPr>
        </p:nvSpPr>
        <p:spPr>
          <a:xfrm>
            <a:off x="7954848" y="3492652"/>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mal 2">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12" name="Textplatzhalter 2"/>
          <p:cNvSpPr>
            <a:spLocks noGrp="1"/>
          </p:cNvSpPr>
          <p:nvPr>
            <p:ph type="body" sz="quarter" idx="24" hasCustomPrompt="1"/>
          </p:nvPr>
        </p:nvSpPr>
        <p:spPr>
          <a:xfrm>
            <a:off x="2386531" y="2783454"/>
            <a:ext cx="3360000"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6" name="Textplatzhalter 2"/>
          <p:cNvSpPr>
            <a:spLocks noGrp="1"/>
          </p:cNvSpPr>
          <p:nvPr>
            <p:ph type="body" sz="quarter" idx="25" hasCustomPrompt="1"/>
          </p:nvPr>
        </p:nvSpPr>
        <p:spPr>
          <a:xfrm>
            <a:off x="5933085" y="2783454"/>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8" name="Textplatzhalter 2"/>
          <p:cNvSpPr>
            <a:spLocks noGrp="1"/>
          </p:cNvSpPr>
          <p:nvPr>
            <p:ph type="body" sz="quarter" idx="26" hasCustomPrompt="1"/>
          </p:nvPr>
        </p:nvSpPr>
        <p:spPr>
          <a:xfrm>
            <a:off x="2386530"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21" name="Textplatzhalter 2"/>
          <p:cNvSpPr>
            <a:spLocks noGrp="1"/>
          </p:cNvSpPr>
          <p:nvPr>
            <p:ph type="body" sz="quarter" idx="27" hasCustomPrompt="1"/>
          </p:nvPr>
        </p:nvSpPr>
        <p:spPr>
          <a:xfrm>
            <a:off x="5933085"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9"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17" name="Inhaltsplatzhalter 3">
            <a:extLst>
              <a:ext uri="{FF2B5EF4-FFF2-40B4-BE49-F238E27FC236}">
                <a16:creationId xmlns:a16="http://schemas.microsoft.com/office/drawing/2014/main" id="{9F92309D-B68E-E14F-AEC1-A0A28CBAF159}"/>
              </a:ext>
            </a:extLst>
          </p:cNvPr>
          <p:cNvSpPr>
            <a:spLocks noGrp="1"/>
          </p:cNvSpPr>
          <p:nvPr>
            <p:ph sz="quarter" idx="13" hasCustomPrompt="1"/>
          </p:nvPr>
        </p:nvSpPr>
        <p:spPr>
          <a:xfrm>
            <a:off x="2386529" y="541964"/>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0" name="Inhaltsplatzhalter 3">
            <a:extLst>
              <a:ext uri="{FF2B5EF4-FFF2-40B4-BE49-F238E27FC236}">
                <a16:creationId xmlns:a16="http://schemas.microsoft.com/office/drawing/2014/main" id="{BA13D4EA-63D4-C64C-A36C-9AA24680C57F}"/>
              </a:ext>
            </a:extLst>
          </p:cNvPr>
          <p:cNvSpPr>
            <a:spLocks noGrp="1"/>
          </p:cNvSpPr>
          <p:nvPr>
            <p:ph sz="quarter" idx="28" hasCustomPrompt="1"/>
          </p:nvPr>
        </p:nvSpPr>
        <p:spPr>
          <a:xfrm>
            <a:off x="5934352" y="541962"/>
            <a:ext cx="3360000" cy="2160000"/>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endParaRPr lang="de-DE" dirty="0"/>
          </a:p>
        </p:txBody>
      </p:sp>
      <p:sp>
        <p:nvSpPr>
          <p:cNvPr id="25" name="Inhaltsplatzhalter 3">
            <a:extLst>
              <a:ext uri="{FF2B5EF4-FFF2-40B4-BE49-F238E27FC236}">
                <a16:creationId xmlns:a16="http://schemas.microsoft.com/office/drawing/2014/main" id="{20496240-9E72-3849-A34D-AFC2BE55F8E4}"/>
              </a:ext>
            </a:extLst>
          </p:cNvPr>
          <p:cNvSpPr>
            <a:spLocks noGrp="1"/>
          </p:cNvSpPr>
          <p:nvPr>
            <p:ph sz="quarter" idx="29" hasCustomPrompt="1"/>
          </p:nvPr>
        </p:nvSpPr>
        <p:spPr>
          <a:xfrm>
            <a:off x="2386529" y="3492653"/>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6" name="Inhaltsplatzhalter 3">
            <a:extLst>
              <a:ext uri="{FF2B5EF4-FFF2-40B4-BE49-F238E27FC236}">
                <a16:creationId xmlns:a16="http://schemas.microsoft.com/office/drawing/2014/main" id="{F50FB8C2-2F2E-3148-A56C-635D3039A7BC}"/>
              </a:ext>
            </a:extLst>
          </p:cNvPr>
          <p:cNvSpPr>
            <a:spLocks noGrp="1"/>
          </p:cNvSpPr>
          <p:nvPr>
            <p:ph sz="quarter" idx="30" hasCustomPrompt="1"/>
          </p:nvPr>
        </p:nvSpPr>
        <p:spPr>
          <a:xfrm>
            <a:off x="5934352" y="3492652"/>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Tree>
    <p:extLst>
      <p:ext uri="{BB962C8B-B14F-4D97-AF65-F5344CB8AC3E}">
        <p14:creationId xmlns:p14="http://schemas.microsoft.com/office/powerpoint/2010/main" val="157979722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mal 3">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9" name="Textplatzhalter 2"/>
          <p:cNvSpPr>
            <a:spLocks noGrp="1"/>
          </p:cNvSpPr>
          <p:nvPr>
            <p:ph type="body" sz="quarter" idx="25" hasCustomPrompt="1"/>
          </p:nvPr>
        </p:nvSpPr>
        <p:spPr>
          <a:xfrm>
            <a:off x="877331" y="5735126"/>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0" name="Textplatzhalter 2"/>
          <p:cNvSpPr>
            <a:spLocks noGrp="1"/>
          </p:cNvSpPr>
          <p:nvPr>
            <p:ph type="body" sz="quarter" idx="26" hasCustomPrompt="1"/>
          </p:nvPr>
        </p:nvSpPr>
        <p:spPr>
          <a:xfrm>
            <a:off x="4412670" y="5735126"/>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3" name="Textplatzhalter 2"/>
          <p:cNvSpPr>
            <a:spLocks noGrp="1"/>
          </p:cNvSpPr>
          <p:nvPr>
            <p:ph type="body" sz="quarter" idx="24" hasCustomPrompt="1"/>
          </p:nvPr>
        </p:nvSpPr>
        <p:spPr>
          <a:xfrm>
            <a:off x="7957893" y="5735126"/>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6"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14" name="Inhaltsplatzhalter 3">
            <a:extLst>
              <a:ext uri="{FF2B5EF4-FFF2-40B4-BE49-F238E27FC236}">
                <a16:creationId xmlns:a16="http://schemas.microsoft.com/office/drawing/2014/main" id="{8D399B13-8BD6-634F-9EB5-2C89B78F87E6}"/>
              </a:ext>
            </a:extLst>
          </p:cNvPr>
          <p:cNvSpPr>
            <a:spLocks noGrp="1"/>
          </p:cNvSpPr>
          <p:nvPr>
            <p:ph sz="quarter" idx="13" hasCustomPrompt="1"/>
          </p:nvPr>
        </p:nvSpPr>
        <p:spPr>
          <a:xfrm>
            <a:off x="877332" y="540326"/>
            <a:ext cx="336126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p:txBody>
      </p:sp>
      <p:sp>
        <p:nvSpPr>
          <p:cNvPr id="17" name="Inhaltsplatzhalter 3">
            <a:extLst>
              <a:ext uri="{FF2B5EF4-FFF2-40B4-BE49-F238E27FC236}">
                <a16:creationId xmlns:a16="http://schemas.microsoft.com/office/drawing/2014/main" id="{91556102-F962-4B49-9CCB-A14C041D68C4}"/>
              </a:ext>
            </a:extLst>
          </p:cNvPr>
          <p:cNvSpPr>
            <a:spLocks noGrp="1"/>
          </p:cNvSpPr>
          <p:nvPr>
            <p:ph sz="quarter" idx="27" hasCustomPrompt="1"/>
          </p:nvPr>
        </p:nvSpPr>
        <p:spPr>
          <a:xfrm>
            <a:off x="4412669" y="540325"/>
            <a:ext cx="336126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p:txBody>
      </p:sp>
      <p:sp>
        <p:nvSpPr>
          <p:cNvPr id="18" name="Inhaltsplatzhalter 3">
            <a:extLst>
              <a:ext uri="{FF2B5EF4-FFF2-40B4-BE49-F238E27FC236}">
                <a16:creationId xmlns:a16="http://schemas.microsoft.com/office/drawing/2014/main" id="{7512757D-95D2-1640-B0F8-1363E6AFC477}"/>
              </a:ext>
            </a:extLst>
          </p:cNvPr>
          <p:cNvSpPr>
            <a:spLocks noGrp="1"/>
          </p:cNvSpPr>
          <p:nvPr>
            <p:ph sz="quarter" idx="28" hasCustomPrompt="1"/>
          </p:nvPr>
        </p:nvSpPr>
        <p:spPr>
          <a:xfrm>
            <a:off x="7957893" y="540324"/>
            <a:ext cx="336126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mal 2">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7" name="Textplatzhalter 2"/>
          <p:cNvSpPr>
            <a:spLocks noGrp="1"/>
          </p:cNvSpPr>
          <p:nvPr>
            <p:ph type="body" sz="quarter" idx="25" hasCustomPrompt="1"/>
          </p:nvPr>
        </p:nvSpPr>
        <p:spPr>
          <a:xfrm>
            <a:off x="878222" y="5735126"/>
            <a:ext cx="4930907"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8" name="Textplatzhalter 2"/>
          <p:cNvSpPr>
            <a:spLocks noGrp="1"/>
          </p:cNvSpPr>
          <p:nvPr>
            <p:ph type="body" sz="quarter" idx="26" hasCustomPrompt="1"/>
          </p:nvPr>
        </p:nvSpPr>
        <p:spPr>
          <a:xfrm>
            <a:off x="6367432" y="5735126"/>
            <a:ext cx="4930907"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0"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9" name="Inhaltsplatzhalter 3">
            <a:extLst>
              <a:ext uri="{FF2B5EF4-FFF2-40B4-BE49-F238E27FC236}">
                <a16:creationId xmlns:a16="http://schemas.microsoft.com/office/drawing/2014/main" id="{91497B0B-A9DD-724B-9EE5-2F367DEE15DB}"/>
              </a:ext>
            </a:extLst>
          </p:cNvPr>
          <p:cNvSpPr>
            <a:spLocks noGrp="1"/>
          </p:cNvSpPr>
          <p:nvPr>
            <p:ph sz="quarter" idx="13" hasCustomPrompt="1"/>
          </p:nvPr>
        </p:nvSpPr>
        <p:spPr>
          <a:xfrm>
            <a:off x="878222" y="540326"/>
            <a:ext cx="493090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Inhaltsplatzhalter 3">
            <a:extLst>
              <a:ext uri="{FF2B5EF4-FFF2-40B4-BE49-F238E27FC236}">
                <a16:creationId xmlns:a16="http://schemas.microsoft.com/office/drawing/2014/main" id="{D2F510BF-7BBD-2145-9976-6784442078BC}"/>
              </a:ext>
            </a:extLst>
          </p:cNvPr>
          <p:cNvSpPr>
            <a:spLocks noGrp="1"/>
          </p:cNvSpPr>
          <p:nvPr>
            <p:ph sz="quarter" idx="27" hasCustomPrompt="1"/>
          </p:nvPr>
        </p:nvSpPr>
        <p:spPr>
          <a:xfrm>
            <a:off x="6367432" y="540325"/>
            <a:ext cx="493090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Titel 1"/>
          <p:cNvSpPr>
            <a:spLocks noGrp="1"/>
          </p:cNvSpPr>
          <p:nvPr>
            <p:ph type="title" hasCustomPrompt="1"/>
          </p:nvPr>
        </p:nvSpPr>
        <p:spPr>
          <a:xfrm>
            <a:off x="838200" y="-667000"/>
            <a:ext cx="10515600" cy="609618"/>
          </a:xfrm>
          <a:prstGeom prst="rect">
            <a:avLst/>
          </a:prstGeom>
        </p:spPr>
        <p:txBody>
          <a:bodyPr/>
          <a:lstStyle/>
          <a:p>
            <a:r>
              <a:rPr lang="de-DE" dirty="0"/>
              <a:t>Titel (außerhalb da nicht sichtbar)</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enplatzhalter 6"/>
          <p:cNvSpPr>
            <a:spLocks noGrp="1"/>
          </p:cNvSpPr>
          <p:nvPr>
            <p:ph type="media" sz="quarter" idx="10"/>
          </p:nvPr>
        </p:nvSpPr>
        <p:spPr>
          <a:xfrm>
            <a:off x="0" y="0"/>
            <a:ext cx="12192000" cy="6858000"/>
          </a:xfrm>
        </p:spPr>
        <p:txBody>
          <a:bodyPr/>
          <a:lstStyle>
            <a:lvl1pPr marL="0" indent="0">
              <a:buNone/>
              <a:defRPr>
                <a:solidFill>
                  <a:schemeClr val="bg1"/>
                </a:solidFill>
              </a:defRPr>
            </a:lvl1pPr>
          </a:lstStyle>
          <a:p>
            <a:r>
              <a:rPr lang="de-DE"/>
              <a:t>Mediaclip durch Klicken auf Symbol hinzufügen</a:t>
            </a:r>
            <a:endParaRPr lang="de-DE" dirty="0"/>
          </a:p>
        </p:txBody>
      </p:sp>
      <p:sp>
        <p:nvSpPr>
          <p:cNvPr id="5"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Tree>
    <p:extLst>
      <p:ext uri="{BB962C8B-B14F-4D97-AF65-F5344CB8AC3E}">
        <p14:creationId xmlns:p14="http://schemas.microsoft.com/office/powerpoint/2010/main" val="16222936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überschrift">
    <p:bg>
      <p:bgPr>
        <a:blipFill dpi="0" rotWithShape="1">
          <a:blip r:embed="rId2">
            <a:lum/>
            <a:extLst>
              <a:ext uri="{BEBA8EAE-BF5A-486C-A8C5-ECC9F3942E4B}">
                <a14:imgProps xmlns:a14="http://schemas.microsoft.com/office/drawing/2010/main">
                  <a14:imgLayer>
                    <a14:imgEffect>
                      <a14:sharpenSoften amount="-750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1" y="0"/>
            <a:ext cx="12192000" cy="6858000"/>
          </a:xfrm>
          <a:prstGeom prst="rect">
            <a:avLst/>
          </a:prstGeom>
          <a:noFill/>
          <a:ln w="254000">
            <a:noFill/>
            <a:miter lim="800000"/>
          </a:ln>
        </p:spPr>
        <p:txBody>
          <a:bodyPr vert="horz" wrap="square" lIns="216000" tIns="216000" rIns="216000" bIns="216000" rtlCol="0" anchor="ctr" anchorCtr="0">
            <a:normAutofit/>
          </a:bodyPr>
          <a:lstStyle>
            <a:lvl1pPr algn="ctr">
              <a:defRPr lang="de-DE" sz="5400" b="0" i="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indent="0"/>
            <a:r>
              <a:rPr lang="de-DE" dirty="0"/>
              <a:t>Abschnittstitel</a:t>
            </a:r>
          </a:p>
        </p:txBody>
      </p:sp>
    </p:spTree>
    <p:extLst>
      <p:ext uri="{BB962C8B-B14F-4D97-AF65-F5344CB8AC3E}">
        <p14:creationId xmlns:p14="http://schemas.microsoft.com/office/powerpoint/2010/main" val="10707272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49" y="665018"/>
            <a:ext cx="10439515"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38200" y="-667000"/>
            <a:ext cx="10515600" cy="609618"/>
          </a:xfrm>
          <a:prstGeom prst="rect">
            <a:avLst/>
          </a:prstGeom>
        </p:spPr>
        <p:txBody>
          <a:bodyPr/>
          <a:lstStyle/>
          <a:p>
            <a:r>
              <a:rPr lang="de-DE" dirty="0"/>
              <a:t>Titel (außerhalb da nicht sichtbar)</a:t>
            </a:r>
          </a:p>
        </p:txBody>
      </p:sp>
    </p:spTree>
    <p:extLst>
      <p:ext uri="{BB962C8B-B14F-4D97-AF65-F5344CB8AC3E}">
        <p14:creationId xmlns:p14="http://schemas.microsoft.com/office/powerpoint/2010/main" val="106520129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50" y="665018"/>
            <a:ext cx="5112000"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38200" y="-667000"/>
            <a:ext cx="10515600" cy="609618"/>
          </a:xfrm>
          <a:prstGeom prst="rect">
            <a:avLst/>
          </a:prstGeom>
        </p:spPr>
        <p:txBody>
          <a:bodyPr/>
          <a:lstStyle/>
          <a:p>
            <a:r>
              <a:rPr lang="de-DE" dirty="0"/>
              <a:t>Titel (außerhalb da nicht sichtbar)</a:t>
            </a:r>
          </a:p>
        </p:txBody>
      </p:sp>
      <p:sp>
        <p:nvSpPr>
          <p:cNvPr id="5" name="Inhaltsplatzhalter 3">
            <a:extLst>
              <a:ext uri="{FF2B5EF4-FFF2-40B4-BE49-F238E27FC236}">
                <a16:creationId xmlns:a16="http://schemas.microsoft.com/office/drawing/2014/main" id="{9B7CEA83-D16B-C5F0-A39F-860485EB82CD}"/>
              </a:ext>
            </a:extLst>
          </p:cNvPr>
          <p:cNvSpPr>
            <a:spLocks noGrp="1"/>
          </p:cNvSpPr>
          <p:nvPr>
            <p:ph sz="quarter" idx="14" hasCustomPrompt="1"/>
          </p:nvPr>
        </p:nvSpPr>
        <p:spPr>
          <a:xfrm>
            <a:off x="6200351" y="665018"/>
            <a:ext cx="5112000"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400032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49" y="1481959"/>
            <a:ext cx="10439515" cy="4711023"/>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79649" y="665018"/>
            <a:ext cx="10439516" cy="609618"/>
          </a:xfrm>
          <a:prstGeom prst="rect">
            <a:avLst/>
          </a:prstGeom>
        </p:spPr>
        <p:txBody>
          <a:bodyPr wrap="square" lIns="360000" tIns="46800" rIns="360000" anchor="ctr" anchorCtr="0"/>
          <a:lstStyle>
            <a:lvl1pPr algn="l">
              <a:defRPr b="0" i="0">
                <a:solidFill>
                  <a:schemeClr val="bg1"/>
                </a:solidFill>
                <a:latin typeface="Calibri Light" panose="020F0302020204030204" pitchFamily="34" charset="0"/>
                <a:cs typeface="Calibri Light" panose="020F0302020204030204" pitchFamily="34" charset="0"/>
              </a:defRPr>
            </a:lvl1pPr>
          </a:lstStyle>
          <a:p>
            <a:r>
              <a:rPr lang="de-DE" dirty="0"/>
              <a:t>Titel</a:t>
            </a:r>
          </a:p>
        </p:txBody>
      </p:sp>
    </p:spTree>
    <p:extLst>
      <p:ext uri="{BB962C8B-B14F-4D97-AF65-F5344CB8AC3E}">
        <p14:creationId xmlns:p14="http://schemas.microsoft.com/office/powerpoint/2010/main" val="25930540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49" y="1481959"/>
            <a:ext cx="5112000" cy="4711023"/>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79649" y="665018"/>
            <a:ext cx="10439516" cy="609618"/>
          </a:xfrm>
          <a:prstGeom prst="rect">
            <a:avLst/>
          </a:prstGeom>
        </p:spPr>
        <p:txBody>
          <a:bodyPr wrap="square" lIns="360000" tIns="46800" rIns="360000" anchor="ctr" anchorCtr="0"/>
          <a:lstStyle>
            <a:lvl1pPr algn="l">
              <a:defRPr b="0" i="0">
                <a:solidFill>
                  <a:schemeClr val="bg1"/>
                </a:solidFill>
                <a:latin typeface="Calibri Light" panose="020F0302020204030204" pitchFamily="34" charset="0"/>
                <a:cs typeface="Calibri Light" panose="020F0302020204030204" pitchFamily="34" charset="0"/>
              </a:defRPr>
            </a:lvl1pPr>
          </a:lstStyle>
          <a:p>
            <a:r>
              <a:rPr lang="de-DE" dirty="0"/>
              <a:t>Titel</a:t>
            </a:r>
          </a:p>
        </p:txBody>
      </p:sp>
      <p:sp>
        <p:nvSpPr>
          <p:cNvPr id="5" name="Inhaltsplatzhalter 3">
            <a:extLst>
              <a:ext uri="{FF2B5EF4-FFF2-40B4-BE49-F238E27FC236}">
                <a16:creationId xmlns:a16="http://schemas.microsoft.com/office/drawing/2014/main" id="{708F2657-CD1B-BA63-8F74-3CC01614952C}"/>
              </a:ext>
            </a:extLst>
          </p:cNvPr>
          <p:cNvSpPr>
            <a:spLocks noGrp="1"/>
          </p:cNvSpPr>
          <p:nvPr>
            <p:ph sz="quarter" idx="14" hasCustomPrompt="1"/>
          </p:nvPr>
        </p:nvSpPr>
        <p:spPr>
          <a:xfrm>
            <a:off x="6207165" y="1481958"/>
            <a:ext cx="5112000" cy="4711023"/>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102306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elemen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49" y="665018"/>
            <a:ext cx="10439515" cy="5527964"/>
          </a:xfrm>
          <a:ln>
            <a:noFill/>
          </a:ln>
          <a:effectLst>
            <a:outerShdw blurRad="508000" dir="5400000" algn="t" rotWithShape="0">
              <a:prstClr val="black">
                <a:alpha val="40000"/>
              </a:prst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und Bildelement TIPP">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9"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7" name="Inhaltsplatzhalter 3">
            <a:extLst>
              <a:ext uri="{FF2B5EF4-FFF2-40B4-BE49-F238E27FC236}">
                <a16:creationId xmlns:a16="http://schemas.microsoft.com/office/drawing/2014/main" id="{AF47547F-0C18-BA4D-B87D-062806808C99}"/>
              </a:ext>
            </a:extLst>
          </p:cNvPr>
          <p:cNvSpPr>
            <a:spLocks noGrp="1"/>
          </p:cNvSpPr>
          <p:nvPr>
            <p:ph sz="quarter" idx="13" hasCustomPrompt="1"/>
          </p:nvPr>
        </p:nvSpPr>
        <p:spPr>
          <a:xfrm>
            <a:off x="6610660" y="665018"/>
            <a:ext cx="4708505" cy="5527964"/>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Inhaltsplatzhalter 3">
            <a:extLst>
              <a:ext uri="{FF2B5EF4-FFF2-40B4-BE49-F238E27FC236}">
                <a16:creationId xmlns:a16="http://schemas.microsoft.com/office/drawing/2014/main" id="{497B7195-69DC-D967-4837-42ECAD2B3778}"/>
              </a:ext>
            </a:extLst>
          </p:cNvPr>
          <p:cNvSpPr>
            <a:spLocks noGrp="1"/>
          </p:cNvSpPr>
          <p:nvPr>
            <p:ph sz="quarter" idx="14" hasCustomPrompt="1"/>
          </p:nvPr>
        </p:nvSpPr>
        <p:spPr>
          <a:xfrm>
            <a:off x="879650" y="665018"/>
            <a:ext cx="5112000"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xt und Bildelement TIPP">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9"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8" name="Inhaltsplatzhalter 3">
            <a:extLst>
              <a:ext uri="{FF2B5EF4-FFF2-40B4-BE49-F238E27FC236}">
                <a16:creationId xmlns:a16="http://schemas.microsoft.com/office/drawing/2014/main" id="{497B7195-69DC-D967-4837-42ECAD2B3778}"/>
              </a:ext>
            </a:extLst>
          </p:cNvPr>
          <p:cNvSpPr>
            <a:spLocks noGrp="1"/>
          </p:cNvSpPr>
          <p:nvPr>
            <p:ph sz="quarter" idx="14" hasCustomPrompt="1"/>
          </p:nvPr>
        </p:nvSpPr>
        <p:spPr>
          <a:xfrm>
            <a:off x="6241800" y="665018"/>
            <a:ext cx="5112000"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3">
            <a:extLst>
              <a:ext uri="{FF2B5EF4-FFF2-40B4-BE49-F238E27FC236}">
                <a16:creationId xmlns:a16="http://schemas.microsoft.com/office/drawing/2014/main" id="{AF0A0F45-FF6D-0296-FE14-D327AE73E522}"/>
              </a:ext>
            </a:extLst>
          </p:cNvPr>
          <p:cNvSpPr>
            <a:spLocks noGrp="1"/>
          </p:cNvSpPr>
          <p:nvPr>
            <p:ph sz="quarter" idx="15" hasCustomPrompt="1"/>
          </p:nvPr>
        </p:nvSpPr>
        <p:spPr>
          <a:xfrm>
            <a:off x="879650" y="665018"/>
            <a:ext cx="4708505" cy="5527964"/>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888030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31371" y="264406"/>
            <a:ext cx="11329259" cy="628027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4" name="Grafik 3">
            <a:extLst>
              <a:ext uri="{FF2B5EF4-FFF2-40B4-BE49-F238E27FC236}">
                <a16:creationId xmlns:a16="http://schemas.microsoft.com/office/drawing/2014/main" id="{1E44F315-BF47-2E43-9A76-29A1782EE6E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838311" y="6373746"/>
            <a:ext cx="1922318" cy="341876"/>
          </a:xfrm>
          <a:prstGeom prst="rect">
            <a:avLst/>
          </a:prstGeom>
        </p:spPr>
      </p:pic>
    </p:spTree>
    <p:extLst>
      <p:ext uri="{BB962C8B-B14F-4D97-AF65-F5344CB8AC3E}">
        <p14:creationId xmlns:p14="http://schemas.microsoft.com/office/powerpoint/2010/main" val="3169717609"/>
      </p:ext>
    </p:extLst>
  </p:cSld>
  <p:clrMap bg1="lt1" tx1="dk1" bg2="lt2" tx2="dk2" accent1="accent1" accent2="accent2" accent3="accent3" accent4="accent4" accent5="accent5" accent6="accent6" hlink="hlink" folHlink="folHlink"/>
  <p:sldLayoutIdLst>
    <p:sldLayoutId id="2147483669" r:id="rId1"/>
    <p:sldLayoutId id="2147483663" r:id="rId2"/>
    <p:sldLayoutId id="2147483701" r:id="rId3"/>
    <p:sldLayoutId id="2147483703" r:id="rId4"/>
    <p:sldLayoutId id="2147483702" r:id="rId5"/>
    <p:sldLayoutId id="2147483704" r:id="rId6"/>
    <p:sldLayoutId id="2147483681" r:id="rId7"/>
    <p:sldLayoutId id="2147483699" r:id="rId8"/>
    <p:sldLayoutId id="2147483705" r:id="rId9"/>
    <p:sldLayoutId id="2147483689" r:id="rId10"/>
    <p:sldLayoutId id="2147483700" r:id="rId11"/>
    <p:sldLayoutId id="2147483686" r:id="rId12"/>
    <p:sldLayoutId id="2147483690" r:id="rId13"/>
    <p:sldLayoutId id="2147483682" r:id="rId14"/>
    <p:sldLayoutId id="2147483674" r:id="rId15"/>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bg1"/>
        </a:buClr>
        <a:buSzPct val="90000"/>
        <a:buFont typeface="Wingdings" charset="2"/>
        <a:buChar char="§"/>
        <a:defRPr sz="2400" b="0" i="0" kern="1200">
          <a:solidFill>
            <a:schemeClr val="bg1"/>
          </a:solidFill>
          <a:latin typeface="Calibri Light" charset="0"/>
          <a:ea typeface="Calibri Light" charset="0"/>
          <a:cs typeface="Calibri Light" charset="0"/>
        </a:defRPr>
      </a:lvl1pPr>
      <a:lvl2pPr marL="742950" indent="-285750" algn="l" defTabSz="914400" rtl="0" eaLnBrk="1" latinLnBrk="0" hangingPunct="1">
        <a:spcBef>
          <a:spcPct val="20000"/>
        </a:spcBef>
        <a:buClr>
          <a:schemeClr val="bg1"/>
        </a:buClr>
        <a:buSzPct val="90000"/>
        <a:buFont typeface="Wingdings" charset="2"/>
        <a:buChar char="§"/>
        <a:defRPr sz="2000" b="0" i="0" kern="1200">
          <a:solidFill>
            <a:schemeClr val="bg1"/>
          </a:solidFill>
          <a:latin typeface="Calibri Light" charset="0"/>
          <a:ea typeface="Calibri Light" charset="0"/>
          <a:cs typeface="Calibri Light" charset="0"/>
        </a:defRPr>
      </a:lvl2pPr>
      <a:lvl3pPr marL="1143000" indent="-228600" algn="l" defTabSz="914400" rtl="0" eaLnBrk="1" latinLnBrk="0" hangingPunct="1">
        <a:spcBef>
          <a:spcPct val="20000"/>
        </a:spcBef>
        <a:buClr>
          <a:schemeClr val="bg1"/>
        </a:buClr>
        <a:buSzPct val="90000"/>
        <a:buFont typeface="Wingdings" charset="2"/>
        <a:buChar char="§"/>
        <a:defRPr sz="1800" b="0" i="0" kern="1200">
          <a:solidFill>
            <a:schemeClr val="bg1"/>
          </a:solidFill>
          <a:latin typeface="Calibri Light" charset="0"/>
          <a:ea typeface="Calibri Light" charset="0"/>
          <a:cs typeface="Calibri Light" charset="0"/>
        </a:defRPr>
      </a:lvl3pPr>
      <a:lvl4pPr marL="1600200" indent="-228600" algn="l" defTabSz="914400" rtl="0" eaLnBrk="1" latinLnBrk="0" hangingPunct="1">
        <a:spcBef>
          <a:spcPct val="20000"/>
        </a:spcBef>
        <a:buClr>
          <a:schemeClr val="bg1"/>
        </a:buClr>
        <a:buSzPct val="90000"/>
        <a:buFont typeface="Wingdings" charset="2"/>
        <a:buChar char="§"/>
        <a:defRPr sz="1600" b="0" i="0" kern="1200">
          <a:solidFill>
            <a:schemeClr val="bg1"/>
          </a:solidFill>
          <a:latin typeface="Calibri Light" charset="0"/>
          <a:ea typeface="Calibri Light" charset="0"/>
          <a:cs typeface="Calibri Light" charset="0"/>
        </a:defRPr>
      </a:lvl4pPr>
      <a:lvl5pPr marL="2057400" indent="-228600" algn="l" defTabSz="914400" rtl="0" eaLnBrk="1" latinLnBrk="0" hangingPunct="1">
        <a:spcBef>
          <a:spcPct val="20000"/>
        </a:spcBef>
        <a:buClr>
          <a:schemeClr val="bg1"/>
        </a:buClr>
        <a:buSzPct val="90000"/>
        <a:buFont typeface="Wingdings" charset="2"/>
        <a:buChar char="§"/>
        <a:defRPr sz="1600" b="0" i="0" kern="1200">
          <a:solidFill>
            <a:schemeClr val="bg1"/>
          </a:solidFill>
          <a:latin typeface="Calibri Light" charset="0"/>
          <a:ea typeface="Calibri Light" charset="0"/>
          <a:cs typeface="Calibri Light"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7FE0CA-07B6-DE6C-1463-5E4A8B44A852}"/>
              </a:ext>
            </a:extLst>
          </p:cNvPr>
          <p:cNvSpPr>
            <a:spLocks noGrp="1"/>
          </p:cNvSpPr>
          <p:nvPr>
            <p:ph type="ctrTitle"/>
          </p:nvPr>
        </p:nvSpPr>
        <p:spPr/>
        <p:txBody>
          <a:bodyPr/>
          <a:lstStyle/>
          <a:p>
            <a:r>
              <a:rPr lang="de-DE" dirty="0"/>
              <a:t>Wie du bei Mobbing helfen kannst</a:t>
            </a:r>
          </a:p>
        </p:txBody>
      </p:sp>
    </p:spTree>
    <p:extLst>
      <p:ext uri="{BB962C8B-B14F-4D97-AF65-F5344CB8AC3E}">
        <p14:creationId xmlns:p14="http://schemas.microsoft.com/office/powerpoint/2010/main" val="30285049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1A99398F-8189-A192-0C21-217F5EA41022}"/>
              </a:ext>
            </a:extLst>
          </p:cNvPr>
          <p:cNvSpPr>
            <a:spLocks noGrp="1"/>
          </p:cNvSpPr>
          <p:nvPr>
            <p:ph type="body" sz="quarter" idx="11"/>
          </p:nvPr>
        </p:nvSpPr>
        <p:spPr/>
        <p:txBody>
          <a:bodyPr/>
          <a:lstStyle/>
          <a:p>
            <a:endParaRPr lang="de-DE"/>
          </a:p>
        </p:txBody>
      </p:sp>
      <p:sp>
        <p:nvSpPr>
          <p:cNvPr id="3" name="Inhaltsplatzhalter 2">
            <a:extLst>
              <a:ext uri="{FF2B5EF4-FFF2-40B4-BE49-F238E27FC236}">
                <a16:creationId xmlns:a16="http://schemas.microsoft.com/office/drawing/2014/main" id="{280A6074-B8CC-4172-72B5-888446E4BF34}"/>
              </a:ext>
            </a:extLst>
          </p:cNvPr>
          <p:cNvSpPr>
            <a:spLocks noGrp="1"/>
          </p:cNvSpPr>
          <p:nvPr>
            <p:ph sz="quarter" idx="13"/>
          </p:nvPr>
        </p:nvSpPr>
        <p:spPr/>
        <p:txBody>
          <a:bodyPr/>
          <a:lstStyle/>
          <a:p>
            <a:pPr marL="0" indent="0">
              <a:buNone/>
            </a:pPr>
            <a:r>
              <a:rPr lang="de-DE" dirty="0">
                <a:sym typeface="Wingdings" pitchFamily="2" charset="2"/>
              </a:rPr>
              <a:t>Name:</a:t>
            </a:r>
          </a:p>
          <a:p>
            <a:pPr marL="0" indent="0">
              <a:buNone/>
            </a:pPr>
            <a:r>
              <a:rPr lang="de-DE" dirty="0">
                <a:sym typeface="Wingdings" pitchFamily="2" charset="2"/>
              </a:rPr>
              <a:t>Funktion:</a:t>
            </a:r>
          </a:p>
          <a:p>
            <a:pPr marL="0" indent="0">
              <a:buNone/>
            </a:pPr>
            <a:r>
              <a:rPr lang="de-DE" dirty="0">
                <a:sym typeface="Wingdings" pitchFamily="2" charset="2"/>
              </a:rPr>
              <a:t>Kontakt:</a:t>
            </a:r>
          </a:p>
        </p:txBody>
      </p:sp>
      <p:sp>
        <p:nvSpPr>
          <p:cNvPr id="4" name="Titel 3">
            <a:extLst>
              <a:ext uri="{FF2B5EF4-FFF2-40B4-BE49-F238E27FC236}">
                <a16:creationId xmlns:a16="http://schemas.microsoft.com/office/drawing/2014/main" id="{8BB245D0-0CF3-9F0C-D4D4-0DACA66D2E40}"/>
              </a:ext>
            </a:extLst>
          </p:cNvPr>
          <p:cNvSpPr>
            <a:spLocks noGrp="1"/>
          </p:cNvSpPr>
          <p:nvPr>
            <p:ph type="title"/>
          </p:nvPr>
        </p:nvSpPr>
        <p:spPr/>
        <p:txBody>
          <a:bodyPr/>
          <a:lstStyle/>
          <a:p>
            <a:pPr algn="ctr"/>
            <a:r>
              <a:rPr lang="de-DE" dirty="0"/>
              <a:t>Ansprechpartner an meiner Schule</a:t>
            </a:r>
          </a:p>
        </p:txBody>
      </p:sp>
      <p:sp>
        <p:nvSpPr>
          <p:cNvPr id="6" name="Inhaltsplatzhalter 5">
            <a:extLst>
              <a:ext uri="{FF2B5EF4-FFF2-40B4-BE49-F238E27FC236}">
                <a16:creationId xmlns:a16="http://schemas.microsoft.com/office/drawing/2014/main" id="{A2E54081-AD3A-C51C-0AC7-2AB08CEA362F}"/>
              </a:ext>
            </a:extLst>
          </p:cNvPr>
          <p:cNvSpPr>
            <a:spLocks noGrp="1"/>
          </p:cNvSpPr>
          <p:nvPr>
            <p:ph sz="quarter" idx="14"/>
          </p:nvPr>
        </p:nvSpPr>
        <p:spPr/>
        <p:txBody>
          <a:bodyPr/>
          <a:lstStyle/>
          <a:p>
            <a:pPr marL="0" indent="0">
              <a:buNone/>
            </a:pPr>
            <a:r>
              <a:rPr lang="de-DE" dirty="0">
                <a:sym typeface="Wingdings" pitchFamily="2" charset="2"/>
              </a:rPr>
              <a:t>Name:</a:t>
            </a:r>
          </a:p>
          <a:p>
            <a:pPr marL="0" indent="0">
              <a:buNone/>
            </a:pPr>
            <a:r>
              <a:rPr lang="de-DE" dirty="0">
                <a:sym typeface="Wingdings" pitchFamily="2" charset="2"/>
              </a:rPr>
              <a:t>Funktion:</a:t>
            </a:r>
          </a:p>
          <a:p>
            <a:pPr marL="0" indent="0">
              <a:buNone/>
            </a:pPr>
            <a:r>
              <a:rPr lang="de-DE" dirty="0">
                <a:sym typeface="Wingdings" pitchFamily="2" charset="2"/>
              </a:rPr>
              <a:t>Kontakt:</a:t>
            </a:r>
          </a:p>
          <a:p>
            <a:pPr marL="0" indent="0">
              <a:buNone/>
            </a:pPr>
            <a:endParaRPr lang="de-DE" dirty="0"/>
          </a:p>
        </p:txBody>
      </p:sp>
    </p:spTree>
    <p:extLst>
      <p:ext uri="{BB962C8B-B14F-4D97-AF65-F5344CB8AC3E}">
        <p14:creationId xmlns:p14="http://schemas.microsoft.com/office/powerpoint/2010/main" val="8505229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51AD8ED-AF69-B89C-C0D9-347F729CB208}"/>
              </a:ext>
            </a:extLst>
          </p:cNvPr>
          <p:cNvSpPr>
            <a:spLocks noGrp="1"/>
          </p:cNvSpPr>
          <p:nvPr>
            <p:ph type="ctrTitle"/>
          </p:nvPr>
        </p:nvSpPr>
        <p:spPr/>
        <p:txBody>
          <a:bodyPr>
            <a:normAutofit fontScale="90000"/>
          </a:bodyPr>
          <a:lstStyle/>
          <a:p>
            <a:br>
              <a:rPr lang="de-DE" dirty="0"/>
            </a:br>
            <a:r>
              <a:rPr lang="de-DE" sz="3600" b="1" dirty="0"/>
              <a:t>Nehmt euch einen Zettel und beantwortet diese Fragen:</a:t>
            </a:r>
            <a:br>
              <a:rPr lang="de-DE" sz="2800" dirty="0"/>
            </a:br>
            <a:br>
              <a:rPr lang="de-DE" sz="2800" dirty="0"/>
            </a:br>
            <a:r>
              <a:rPr lang="de-DE" sz="3100" dirty="0"/>
              <a:t>1. </a:t>
            </a:r>
            <a:r>
              <a:rPr lang="de-DE" sz="2400" dirty="0"/>
              <a:t>Habe ich schon einmal gesehen, wie jemand bei uns an der Schule </a:t>
            </a:r>
            <a:br>
              <a:rPr lang="de-DE" sz="2400" dirty="0"/>
            </a:br>
            <a:r>
              <a:rPr lang="de-DE" sz="2400" dirty="0"/>
              <a:t>oder im Internet gemobbt wurde? Wie genau war die Situation?</a:t>
            </a:r>
            <a:br>
              <a:rPr lang="de-DE" sz="2400" dirty="0"/>
            </a:br>
            <a:r>
              <a:rPr lang="de-DE" sz="3100" dirty="0"/>
              <a:t>2. </a:t>
            </a:r>
            <a:r>
              <a:rPr lang="de-DE" sz="2400" dirty="0"/>
              <a:t>Wie habe ich reagiert?</a:t>
            </a:r>
            <a:br>
              <a:rPr lang="de-DE" sz="2400" dirty="0"/>
            </a:br>
            <a:r>
              <a:rPr lang="de-DE" sz="3100" dirty="0"/>
              <a:t>3. </a:t>
            </a:r>
            <a:r>
              <a:rPr lang="de-DE" sz="2400" dirty="0"/>
              <a:t>Finde ich meine Reaktion im Nachhinein in Ordnung?</a:t>
            </a:r>
            <a:br>
              <a:rPr lang="de-DE" sz="2400" dirty="0"/>
            </a:br>
            <a:r>
              <a:rPr lang="de-DE" sz="3100" dirty="0"/>
              <a:t>4. </a:t>
            </a:r>
            <a:r>
              <a:rPr lang="de-DE" sz="2400" dirty="0"/>
              <a:t>Wie sollte ich in Zukunft in so einer Situation handeln?</a:t>
            </a:r>
            <a:br>
              <a:rPr lang="de-DE" sz="2800" dirty="0"/>
            </a:br>
            <a:br>
              <a:rPr lang="de-DE" sz="2800" dirty="0"/>
            </a:br>
            <a:r>
              <a:rPr lang="de-DE" sz="3100" b="1" dirty="0"/>
              <a:t>Achtung: </a:t>
            </a:r>
            <a:br>
              <a:rPr lang="de-DE" sz="2700" dirty="0"/>
            </a:br>
            <a:r>
              <a:rPr lang="de-DE" sz="2700" dirty="0"/>
              <a:t>Die Zettel sind geheim! </a:t>
            </a:r>
            <a:br>
              <a:rPr lang="de-DE" sz="2700" dirty="0"/>
            </a:br>
            <a:r>
              <a:rPr lang="de-DE" sz="2700" dirty="0"/>
              <a:t>Niemand darf sich ungefragt die Zettel der anderen durchlesen!</a:t>
            </a:r>
            <a:br>
              <a:rPr lang="de-DE" sz="2800" dirty="0"/>
            </a:br>
            <a:endParaRPr lang="de-DE" dirty="0"/>
          </a:p>
        </p:txBody>
      </p:sp>
    </p:spTree>
    <p:extLst>
      <p:ext uri="{BB962C8B-B14F-4D97-AF65-F5344CB8AC3E}">
        <p14:creationId xmlns:p14="http://schemas.microsoft.com/office/powerpoint/2010/main" val="43872597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Himmel, draußen, fliegend, Ebene enthält.&#10;&#10;Automatisch generierte Beschreibung">
            <a:extLst>
              <a:ext uri="{FF2B5EF4-FFF2-40B4-BE49-F238E27FC236}">
                <a16:creationId xmlns:a16="http://schemas.microsoft.com/office/drawing/2014/main" id="{E24258A4-E798-301B-2C83-D13D5FE3A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2" name="Titel 1">
            <a:extLst>
              <a:ext uri="{FF2B5EF4-FFF2-40B4-BE49-F238E27FC236}">
                <a16:creationId xmlns:a16="http://schemas.microsoft.com/office/drawing/2014/main" id="{47E196B6-306C-D235-3DD7-20146E99C053}"/>
              </a:ext>
            </a:extLst>
          </p:cNvPr>
          <p:cNvSpPr>
            <a:spLocks noGrp="1"/>
          </p:cNvSpPr>
          <p:nvPr>
            <p:ph type="ctrTitle"/>
          </p:nvPr>
        </p:nvSpPr>
        <p:spPr/>
        <p:txBody>
          <a:bodyPr>
            <a:normAutofit/>
          </a:bodyPr>
          <a:lstStyle/>
          <a:p>
            <a:r>
              <a:rPr lang="de-DE" sz="2600" b="1" dirty="0"/>
              <a:t>Neulich auf dem Schulflur: </a:t>
            </a:r>
            <a:br>
              <a:rPr lang="de-DE" sz="2600" b="1" dirty="0"/>
            </a:br>
            <a:r>
              <a:rPr lang="de-DE" sz="2600" b="1" dirty="0"/>
              <a:t>Patrick packt sein Schulbrot aus. </a:t>
            </a:r>
            <a:br>
              <a:rPr lang="de-DE" sz="2600" b="1" dirty="0"/>
            </a:br>
            <a:r>
              <a:rPr lang="de-DE" sz="2600" b="1" dirty="0"/>
              <a:t>Seine Mutter hat sich dabei besonders </a:t>
            </a:r>
            <a:br>
              <a:rPr lang="de-DE" sz="2600" b="1" dirty="0"/>
            </a:br>
            <a:r>
              <a:rPr lang="de-DE" sz="2600" b="1" dirty="0"/>
              <a:t>viel Mühe gegeben und ihm kleine Herzen </a:t>
            </a:r>
            <a:br>
              <a:rPr lang="de-DE" sz="2600" b="1" dirty="0"/>
            </a:br>
            <a:r>
              <a:rPr lang="de-DE" sz="2600" b="1" dirty="0"/>
              <a:t>und Flugzeuge aus den Broten ausgestochen. </a:t>
            </a:r>
            <a:br>
              <a:rPr lang="de-DE" sz="2600" b="1" dirty="0"/>
            </a:br>
            <a:r>
              <a:rPr lang="de-DE" sz="2600" b="1" dirty="0"/>
              <a:t>Als er gerade abbeißen möchte, bleiben Sandra und </a:t>
            </a:r>
            <a:br>
              <a:rPr lang="de-DE" sz="2600" b="1" dirty="0"/>
            </a:br>
            <a:r>
              <a:rPr lang="de-DE" sz="2600" b="1" dirty="0"/>
              <a:t>Max aus seiner Klasse neben ihm stehen. </a:t>
            </a:r>
            <a:br>
              <a:rPr lang="de-DE" sz="2600" b="1" dirty="0"/>
            </a:br>
            <a:br>
              <a:rPr lang="de-DE" sz="2600" b="1" dirty="0"/>
            </a:br>
            <a:r>
              <a:rPr lang="de-DE" sz="2600" b="1" dirty="0"/>
              <a:t>Sandra ruft: </a:t>
            </a:r>
            <a:br>
              <a:rPr lang="de-DE" sz="2600" b="1" dirty="0"/>
            </a:br>
            <a:r>
              <a:rPr lang="de-DE" sz="2600" b="1" dirty="0"/>
              <a:t>„Oh mein Gott, ich glaub es nicht. Der Streber hat von seiner </a:t>
            </a:r>
            <a:br>
              <a:rPr lang="de-DE" sz="2600" b="1" dirty="0"/>
            </a:br>
            <a:r>
              <a:rPr lang="de-DE" sz="2600" b="1" dirty="0"/>
              <a:t>Mama kleine Herzchen und Flugzeuge mitbekommen.“ </a:t>
            </a:r>
            <a:br>
              <a:rPr lang="de-DE" sz="2600" b="1" dirty="0"/>
            </a:br>
            <a:br>
              <a:rPr lang="de-DE" sz="2600" b="1" dirty="0"/>
            </a:br>
            <a:r>
              <a:rPr lang="de-DE" sz="2600" b="1" dirty="0"/>
              <a:t>Beide lachen sich schlapp. Die ersten Mitschüler gucken schon. </a:t>
            </a:r>
            <a:br>
              <a:rPr lang="de-DE" sz="2400" dirty="0"/>
            </a:br>
            <a:endParaRPr lang="de-DE" sz="2400" dirty="0"/>
          </a:p>
        </p:txBody>
      </p:sp>
    </p:spTree>
    <p:extLst>
      <p:ext uri="{BB962C8B-B14F-4D97-AF65-F5344CB8AC3E}">
        <p14:creationId xmlns:p14="http://schemas.microsoft.com/office/powerpoint/2010/main" val="147965687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Himmel, draußen, fliegend, Ebene enthält.&#10;&#10;Automatisch generierte Beschreibung">
            <a:extLst>
              <a:ext uri="{FF2B5EF4-FFF2-40B4-BE49-F238E27FC236}">
                <a16:creationId xmlns:a16="http://schemas.microsoft.com/office/drawing/2014/main" id="{547C212D-C87E-0763-535B-2497F020A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3EE85A6-80DD-BD62-A92B-3946D4F04EC6}"/>
              </a:ext>
            </a:extLst>
          </p:cNvPr>
          <p:cNvSpPr>
            <a:spLocks noGrp="1"/>
          </p:cNvSpPr>
          <p:nvPr>
            <p:ph type="ctrTitle"/>
          </p:nvPr>
        </p:nvSpPr>
        <p:spPr/>
        <p:txBody>
          <a:bodyPr>
            <a:normAutofit/>
          </a:bodyPr>
          <a:lstStyle/>
          <a:p>
            <a:r>
              <a:rPr lang="de-DE" sz="2600" b="1" dirty="0"/>
              <a:t>Patrick versucht die beiden zu ignorieren, </a:t>
            </a:r>
            <a:br>
              <a:rPr lang="de-DE" sz="2600" b="1" dirty="0"/>
            </a:br>
            <a:r>
              <a:rPr lang="de-DE" sz="2600" b="1" dirty="0"/>
              <a:t>doch plötzlich klaut Max eines der Flugzeuge </a:t>
            </a:r>
            <a:br>
              <a:rPr lang="de-DE" sz="2600" b="1" dirty="0"/>
            </a:br>
            <a:r>
              <a:rPr lang="de-DE" sz="2600" b="1" dirty="0"/>
              <a:t>aus der Brotbüchse und schleudert es durch den Flur. </a:t>
            </a:r>
            <a:br>
              <a:rPr lang="de-DE" sz="2600" b="1" dirty="0"/>
            </a:br>
            <a:br>
              <a:rPr lang="de-DE" sz="2600" b="1" dirty="0"/>
            </a:br>
            <a:r>
              <a:rPr lang="de-DE" sz="2600" b="1" dirty="0"/>
              <a:t>Max: </a:t>
            </a:r>
            <a:br>
              <a:rPr lang="de-DE" sz="2600" b="1" dirty="0"/>
            </a:br>
            <a:r>
              <a:rPr lang="de-DE" sz="2600" b="1" dirty="0"/>
              <a:t>„Komisch, das Ding kann ja gar nicht fliegen.“ </a:t>
            </a:r>
            <a:br>
              <a:rPr lang="de-DE" sz="2600" b="1" dirty="0"/>
            </a:br>
            <a:br>
              <a:rPr lang="de-DE" sz="2600" b="1" dirty="0"/>
            </a:br>
            <a:r>
              <a:rPr lang="de-DE" sz="2600" b="1" dirty="0"/>
              <a:t>Max und Sandra, aber auch einige umstehende </a:t>
            </a:r>
            <a:br>
              <a:rPr lang="de-DE" sz="2600" b="1" dirty="0"/>
            </a:br>
            <a:r>
              <a:rPr lang="de-DE" sz="2600" b="1" dirty="0"/>
              <a:t>Schüler und Schülerinnen lachen noch lauter. </a:t>
            </a:r>
            <a:br>
              <a:rPr lang="de-DE" sz="2600" dirty="0"/>
            </a:br>
            <a:endParaRPr lang="de-DE" sz="2600" dirty="0"/>
          </a:p>
        </p:txBody>
      </p:sp>
    </p:spTree>
    <p:extLst>
      <p:ext uri="{BB962C8B-B14F-4D97-AF65-F5344CB8AC3E}">
        <p14:creationId xmlns:p14="http://schemas.microsoft.com/office/powerpoint/2010/main" val="12715315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Himmel, draußen, fliegend, Ebene enthält.&#10;&#10;Automatisch generierte Beschreibung">
            <a:extLst>
              <a:ext uri="{FF2B5EF4-FFF2-40B4-BE49-F238E27FC236}">
                <a16:creationId xmlns:a16="http://schemas.microsoft.com/office/drawing/2014/main" id="{592DC88A-6B51-DE52-A116-FC68ED1F4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2" name="Titel 1">
            <a:extLst>
              <a:ext uri="{FF2B5EF4-FFF2-40B4-BE49-F238E27FC236}">
                <a16:creationId xmlns:a16="http://schemas.microsoft.com/office/drawing/2014/main" id="{D79231FC-949D-63D3-6F48-0F0AA1CC9201}"/>
              </a:ext>
            </a:extLst>
          </p:cNvPr>
          <p:cNvSpPr>
            <a:spLocks noGrp="1"/>
          </p:cNvSpPr>
          <p:nvPr>
            <p:ph type="ctrTitle"/>
          </p:nvPr>
        </p:nvSpPr>
        <p:spPr/>
        <p:txBody>
          <a:bodyPr>
            <a:normAutofit/>
          </a:bodyPr>
          <a:lstStyle/>
          <a:p>
            <a:r>
              <a:rPr lang="de-DE" sz="2600" b="1" dirty="0"/>
              <a:t>Patrick will sich das nicht gefallen lassen, steht auf und sagt: </a:t>
            </a:r>
            <a:br>
              <a:rPr lang="de-DE" sz="2600" b="1" dirty="0"/>
            </a:br>
            <a:r>
              <a:rPr lang="de-DE" sz="2600" b="1" dirty="0"/>
              <a:t>„Hey, lass mich in Ruhe“. </a:t>
            </a:r>
            <a:br>
              <a:rPr lang="de-DE" sz="2600" b="1" dirty="0"/>
            </a:br>
            <a:br>
              <a:rPr lang="de-DE" sz="2600" b="1" dirty="0"/>
            </a:br>
            <a:r>
              <a:rPr lang="de-DE" sz="2600" b="1" dirty="0"/>
              <a:t>Max entgegnet „Halt die Klappe, du Freak!“ </a:t>
            </a:r>
            <a:br>
              <a:rPr lang="de-DE" sz="2600" b="1" dirty="0"/>
            </a:br>
            <a:r>
              <a:rPr lang="de-DE" sz="2600" b="1" dirty="0"/>
              <a:t>und schubst Patrick.</a:t>
            </a:r>
            <a:br>
              <a:rPr lang="de-DE" sz="2600" b="1" dirty="0"/>
            </a:br>
            <a:r>
              <a:rPr lang="de-DE" sz="2600" b="1" dirty="0"/>
              <a:t> </a:t>
            </a:r>
            <a:br>
              <a:rPr lang="de-DE" sz="2600" b="1" dirty="0"/>
            </a:br>
            <a:r>
              <a:rPr lang="de-DE" sz="2600" b="1" dirty="0"/>
              <a:t>Patrick fällt auf den Boden und verletzt sich am Arm. </a:t>
            </a:r>
            <a:br>
              <a:rPr lang="de-DE" sz="2600" b="1" dirty="0"/>
            </a:br>
            <a:r>
              <a:rPr lang="de-DE" sz="2600" b="1" dirty="0"/>
              <a:t>Inzwischen stehen ganz viele Schüler und Schülerinnen </a:t>
            </a:r>
            <a:br>
              <a:rPr lang="de-DE" sz="2600" b="1" dirty="0"/>
            </a:br>
            <a:r>
              <a:rPr lang="de-DE" sz="2600" b="1" dirty="0"/>
              <a:t>um die Gruppe herum. </a:t>
            </a:r>
            <a:br>
              <a:rPr lang="de-DE" sz="2600" b="1" dirty="0"/>
            </a:br>
            <a:br>
              <a:rPr lang="de-DE" sz="2600" b="1" dirty="0"/>
            </a:br>
            <a:r>
              <a:rPr lang="de-DE" sz="2600" b="1" dirty="0"/>
              <a:t>Alle schauen auf Patrick hinab. Einige lachen, </a:t>
            </a:r>
            <a:br>
              <a:rPr lang="de-DE" sz="2600" b="1" dirty="0"/>
            </a:br>
            <a:r>
              <a:rPr lang="de-DE" sz="2600" b="1" dirty="0"/>
              <a:t>einige schauen entsetzt, einige schauen mitleidig. </a:t>
            </a:r>
            <a:br>
              <a:rPr lang="de-DE" sz="2600" b="1" dirty="0"/>
            </a:br>
            <a:r>
              <a:rPr lang="de-DE" sz="2600" b="1" dirty="0"/>
              <a:t>Aber niemand hilft ihm!</a:t>
            </a:r>
          </a:p>
        </p:txBody>
      </p:sp>
    </p:spTree>
    <p:extLst>
      <p:ext uri="{BB962C8B-B14F-4D97-AF65-F5344CB8AC3E}">
        <p14:creationId xmlns:p14="http://schemas.microsoft.com/office/powerpoint/2010/main" val="261554597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9CAEFC-4F2F-DFD5-7298-518C5401D258}"/>
              </a:ext>
            </a:extLst>
          </p:cNvPr>
          <p:cNvSpPr>
            <a:spLocks noGrp="1"/>
          </p:cNvSpPr>
          <p:nvPr>
            <p:ph type="ctrTitle"/>
          </p:nvPr>
        </p:nvSpPr>
        <p:spPr/>
        <p:txBody>
          <a:bodyPr/>
          <a:lstStyle/>
          <a:p>
            <a:r>
              <a:rPr lang="de-DE" dirty="0"/>
              <a:t>Kennt ihr so eine Situation? </a:t>
            </a:r>
            <a:br>
              <a:rPr lang="de-DE" dirty="0"/>
            </a:br>
            <a:r>
              <a:rPr lang="de-DE" dirty="0"/>
              <a:t>Was denkt ihr, wie fühlt sich Patrick? Wieso hilft ihm niemand?</a:t>
            </a:r>
            <a:br>
              <a:rPr lang="de-DE" dirty="0"/>
            </a:br>
            <a:endParaRPr lang="de-DE" dirty="0"/>
          </a:p>
        </p:txBody>
      </p:sp>
    </p:spTree>
    <p:extLst>
      <p:ext uri="{BB962C8B-B14F-4D97-AF65-F5344CB8AC3E}">
        <p14:creationId xmlns:p14="http://schemas.microsoft.com/office/powerpoint/2010/main" val="246851838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CAD781-CA68-BDD5-AE37-59E8CE3FFE59}"/>
              </a:ext>
            </a:extLst>
          </p:cNvPr>
          <p:cNvSpPr>
            <a:spLocks noGrp="1"/>
          </p:cNvSpPr>
          <p:nvPr>
            <p:ph type="ctrTitle"/>
          </p:nvPr>
        </p:nvSpPr>
        <p:spPr/>
        <p:txBody>
          <a:bodyPr/>
          <a:lstStyle/>
          <a:p>
            <a:r>
              <a:rPr lang="de-DE" dirty="0"/>
              <a:t>Die Rollen beim Mobbing</a:t>
            </a:r>
            <a:br>
              <a:rPr lang="de-DE" dirty="0"/>
            </a:br>
            <a:br>
              <a:rPr lang="de-DE" dirty="0"/>
            </a:br>
            <a:br>
              <a:rPr lang="de-DE" dirty="0"/>
            </a:br>
            <a:br>
              <a:rPr lang="de-DE" dirty="0"/>
            </a:br>
            <a:br>
              <a:rPr lang="de-DE" dirty="0"/>
            </a:br>
            <a:br>
              <a:rPr lang="de-DE" dirty="0"/>
            </a:br>
            <a:endParaRPr lang="de-DE" dirty="0"/>
          </a:p>
        </p:txBody>
      </p:sp>
      <p:sp>
        <p:nvSpPr>
          <p:cNvPr id="4" name="Oval 3">
            <a:extLst>
              <a:ext uri="{FF2B5EF4-FFF2-40B4-BE49-F238E27FC236}">
                <a16:creationId xmlns:a16="http://schemas.microsoft.com/office/drawing/2014/main" id="{5A3D94A6-AFF7-6F65-1046-42AD9AEB5731}"/>
              </a:ext>
            </a:extLst>
          </p:cNvPr>
          <p:cNvSpPr/>
          <p:nvPr/>
        </p:nvSpPr>
        <p:spPr>
          <a:xfrm>
            <a:off x="1584960" y="4340352"/>
            <a:ext cx="2474976" cy="14020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dirty="0"/>
              <a:t>Täter</a:t>
            </a:r>
          </a:p>
        </p:txBody>
      </p:sp>
      <p:sp>
        <p:nvSpPr>
          <p:cNvPr id="5" name="Oval 4">
            <a:extLst>
              <a:ext uri="{FF2B5EF4-FFF2-40B4-BE49-F238E27FC236}">
                <a16:creationId xmlns:a16="http://schemas.microsoft.com/office/drawing/2014/main" id="{A8A58405-94EA-86F4-AD32-070441068189}"/>
              </a:ext>
            </a:extLst>
          </p:cNvPr>
          <p:cNvSpPr/>
          <p:nvPr/>
        </p:nvSpPr>
        <p:spPr>
          <a:xfrm>
            <a:off x="7943088" y="4340352"/>
            <a:ext cx="2474976" cy="14020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dirty="0"/>
              <a:t>Betroffener</a:t>
            </a:r>
          </a:p>
        </p:txBody>
      </p:sp>
      <p:sp>
        <p:nvSpPr>
          <p:cNvPr id="9" name="Pfeil nach rechts 8">
            <a:extLst>
              <a:ext uri="{FF2B5EF4-FFF2-40B4-BE49-F238E27FC236}">
                <a16:creationId xmlns:a16="http://schemas.microsoft.com/office/drawing/2014/main" id="{7D4BF68C-0A50-8FEB-E01F-0441ABB291A6}"/>
              </a:ext>
            </a:extLst>
          </p:cNvPr>
          <p:cNvSpPr/>
          <p:nvPr/>
        </p:nvSpPr>
        <p:spPr>
          <a:xfrm>
            <a:off x="4760975" y="4559808"/>
            <a:ext cx="2816352" cy="90830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Mobbing</a:t>
            </a:r>
          </a:p>
        </p:txBody>
      </p:sp>
      <p:sp>
        <p:nvSpPr>
          <p:cNvPr id="10" name="Pfeil nach unten 9">
            <a:extLst>
              <a:ext uri="{FF2B5EF4-FFF2-40B4-BE49-F238E27FC236}">
                <a16:creationId xmlns:a16="http://schemas.microsoft.com/office/drawing/2014/main" id="{54380A95-B0E2-E1D2-E5A1-AFEFBAFC6CBC}"/>
              </a:ext>
            </a:extLst>
          </p:cNvPr>
          <p:cNvSpPr/>
          <p:nvPr/>
        </p:nvSpPr>
        <p:spPr>
          <a:xfrm rot="18758722">
            <a:off x="7462916" y="2639974"/>
            <a:ext cx="463296" cy="17940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unten 10">
            <a:extLst>
              <a:ext uri="{FF2B5EF4-FFF2-40B4-BE49-F238E27FC236}">
                <a16:creationId xmlns:a16="http://schemas.microsoft.com/office/drawing/2014/main" id="{88B38C73-FC8D-2CA6-984B-7008806AB528}"/>
              </a:ext>
            </a:extLst>
          </p:cNvPr>
          <p:cNvSpPr/>
          <p:nvPr/>
        </p:nvSpPr>
        <p:spPr>
          <a:xfrm rot="2687275">
            <a:off x="4243489" y="2674824"/>
            <a:ext cx="463296" cy="17940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Oval 12">
            <a:extLst>
              <a:ext uri="{FF2B5EF4-FFF2-40B4-BE49-F238E27FC236}">
                <a16:creationId xmlns:a16="http://schemas.microsoft.com/office/drawing/2014/main" id="{6D7E95E3-C39B-167E-980B-1CEC33CE413C}"/>
              </a:ext>
            </a:extLst>
          </p:cNvPr>
          <p:cNvSpPr/>
          <p:nvPr/>
        </p:nvSpPr>
        <p:spPr>
          <a:xfrm>
            <a:off x="4831640" y="1401220"/>
            <a:ext cx="2474976" cy="14020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dirty="0"/>
              <a:t>Zuschauer</a:t>
            </a:r>
          </a:p>
        </p:txBody>
      </p:sp>
    </p:spTree>
    <p:extLst>
      <p:ext uri="{BB962C8B-B14F-4D97-AF65-F5344CB8AC3E}">
        <p14:creationId xmlns:p14="http://schemas.microsoft.com/office/powerpoint/2010/main" val="320522167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E597F14-A83B-1F6C-6C24-CF66D853CFDD}"/>
              </a:ext>
            </a:extLst>
          </p:cNvPr>
          <p:cNvSpPr>
            <a:spLocks noGrp="1"/>
          </p:cNvSpPr>
          <p:nvPr>
            <p:ph type="body" sz="quarter" idx="11"/>
          </p:nvPr>
        </p:nvSpPr>
        <p:spPr/>
        <p:txBody>
          <a:bodyPr/>
          <a:lstStyle/>
          <a:p>
            <a:endParaRPr lang="de-DE"/>
          </a:p>
        </p:txBody>
      </p:sp>
      <p:sp>
        <p:nvSpPr>
          <p:cNvPr id="5" name="Inhaltsplatzhalter 4">
            <a:extLst>
              <a:ext uri="{FF2B5EF4-FFF2-40B4-BE49-F238E27FC236}">
                <a16:creationId xmlns:a16="http://schemas.microsoft.com/office/drawing/2014/main" id="{8E4DF458-67EC-5E07-8518-B9BA957E2D6B}"/>
              </a:ext>
            </a:extLst>
          </p:cNvPr>
          <p:cNvSpPr>
            <a:spLocks noGrp="1"/>
          </p:cNvSpPr>
          <p:nvPr>
            <p:ph sz="quarter" idx="13"/>
          </p:nvPr>
        </p:nvSpPr>
        <p:spPr>
          <a:xfrm>
            <a:off x="879649" y="1772816"/>
            <a:ext cx="10439515" cy="4420166"/>
          </a:xfrm>
        </p:spPr>
        <p:txBody>
          <a:bodyPr/>
          <a:lstStyle/>
          <a:p>
            <a:pPr>
              <a:buFont typeface="Wingdings" pitchFamily="2" charset="2"/>
              <a:buChar char="à"/>
            </a:pPr>
            <a:r>
              <a:rPr lang="de-DE" dirty="0">
                <a:sym typeface="Wingdings" pitchFamily="2" charset="2"/>
              </a:rPr>
              <a:t>Schließe dich mit anderen Schülern und Schülerinnen zusammen</a:t>
            </a:r>
          </a:p>
          <a:p>
            <a:pPr>
              <a:buFont typeface="Wingdings" pitchFamily="2" charset="2"/>
              <a:buChar char="à"/>
            </a:pPr>
            <a:r>
              <a:rPr lang="de-DE" dirty="0">
                <a:sym typeface="Wingdings" pitchFamily="2" charset="2"/>
              </a:rPr>
              <a:t>Sagt ganz klar, dass Mobbing nicht in Ordnung ist</a:t>
            </a:r>
          </a:p>
          <a:p>
            <a:pPr>
              <a:buFont typeface="Wingdings" pitchFamily="2" charset="2"/>
              <a:buChar char="à"/>
            </a:pPr>
            <a:endParaRPr lang="de-DE" dirty="0">
              <a:sym typeface="Wingdings" pitchFamily="2" charset="2"/>
            </a:endParaRPr>
          </a:p>
          <a:p>
            <a:pPr marL="0" indent="0">
              <a:buNone/>
            </a:pPr>
            <a:r>
              <a:rPr lang="de-DE" dirty="0">
                <a:sym typeface="Wingdings" pitchFamily="2" charset="2"/>
              </a:rPr>
              <a:t>Wenn es zu Gewalt kommt:</a:t>
            </a:r>
          </a:p>
          <a:p>
            <a:pPr marL="0" indent="0">
              <a:buNone/>
            </a:pPr>
            <a:r>
              <a:rPr lang="de-DE" dirty="0">
                <a:sym typeface="Wingdings" pitchFamily="2" charset="2"/>
              </a:rPr>
              <a:t> Lehrkräfte oder andere Erwachsene holen! </a:t>
            </a:r>
            <a:endParaRPr lang="de-DE" dirty="0"/>
          </a:p>
        </p:txBody>
      </p:sp>
      <p:sp>
        <p:nvSpPr>
          <p:cNvPr id="3" name="Titel 2">
            <a:extLst>
              <a:ext uri="{FF2B5EF4-FFF2-40B4-BE49-F238E27FC236}">
                <a16:creationId xmlns:a16="http://schemas.microsoft.com/office/drawing/2014/main" id="{1AE2013D-0AC8-D20F-198E-167F0EB7E824}"/>
              </a:ext>
            </a:extLst>
          </p:cNvPr>
          <p:cNvSpPr>
            <a:spLocks noGrp="1"/>
          </p:cNvSpPr>
          <p:nvPr>
            <p:ph type="title"/>
          </p:nvPr>
        </p:nvSpPr>
        <p:spPr/>
        <p:txBody>
          <a:bodyPr/>
          <a:lstStyle/>
          <a:p>
            <a:pPr algn="ctr"/>
            <a:r>
              <a:rPr lang="de-DE" dirty="0"/>
              <a:t>Das kannst du sofort tun</a:t>
            </a:r>
            <a:br>
              <a:rPr lang="de-DE" dirty="0"/>
            </a:br>
            <a:r>
              <a:rPr lang="de-DE" dirty="0"/>
              <a:t>(gilt auch für Cybermobbing)</a:t>
            </a:r>
          </a:p>
        </p:txBody>
      </p:sp>
    </p:spTree>
    <p:extLst>
      <p:ext uri="{BB962C8B-B14F-4D97-AF65-F5344CB8AC3E}">
        <p14:creationId xmlns:p14="http://schemas.microsoft.com/office/powerpoint/2010/main" val="29293529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E597F14-A83B-1F6C-6C24-CF66D853CFDD}"/>
              </a:ext>
            </a:extLst>
          </p:cNvPr>
          <p:cNvSpPr>
            <a:spLocks noGrp="1"/>
          </p:cNvSpPr>
          <p:nvPr>
            <p:ph type="body" sz="quarter" idx="11"/>
          </p:nvPr>
        </p:nvSpPr>
        <p:spPr/>
        <p:txBody>
          <a:bodyPr/>
          <a:lstStyle/>
          <a:p>
            <a:endParaRPr lang="de-DE"/>
          </a:p>
        </p:txBody>
      </p:sp>
      <p:sp>
        <p:nvSpPr>
          <p:cNvPr id="5" name="Inhaltsplatzhalter 4">
            <a:extLst>
              <a:ext uri="{FF2B5EF4-FFF2-40B4-BE49-F238E27FC236}">
                <a16:creationId xmlns:a16="http://schemas.microsoft.com/office/drawing/2014/main" id="{8E4DF458-67EC-5E07-8518-B9BA957E2D6B}"/>
              </a:ext>
            </a:extLst>
          </p:cNvPr>
          <p:cNvSpPr>
            <a:spLocks noGrp="1"/>
          </p:cNvSpPr>
          <p:nvPr>
            <p:ph sz="quarter" idx="13"/>
          </p:nvPr>
        </p:nvSpPr>
        <p:spPr>
          <a:xfrm>
            <a:off x="879649" y="1772816"/>
            <a:ext cx="10439515" cy="4420166"/>
          </a:xfrm>
        </p:spPr>
        <p:txBody>
          <a:bodyPr/>
          <a:lstStyle/>
          <a:p>
            <a:pPr>
              <a:buFont typeface="Wingdings" pitchFamily="2" charset="2"/>
              <a:buChar char="à"/>
            </a:pPr>
            <a:r>
              <a:rPr lang="de-DE" dirty="0">
                <a:sym typeface="Wingdings" pitchFamily="2" charset="2"/>
              </a:rPr>
              <a:t>Fragen, ob alles in Ordnung ist</a:t>
            </a:r>
          </a:p>
          <a:p>
            <a:pPr>
              <a:buFont typeface="Wingdings" pitchFamily="2" charset="2"/>
              <a:buChar char="à"/>
            </a:pPr>
            <a:r>
              <a:rPr lang="de-DE" dirty="0">
                <a:sym typeface="Wingdings" pitchFamily="2" charset="2"/>
              </a:rPr>
              <a:t>Zuhören</a:t>
            </a:r>
          </a:p>
          <a:p>
            <a:pPr>
              <a:buFont typeface="Wingdings" pitchFamily="2" charset="2"/>
              <a:buChar char="à"/>
            </a:pPr>
            <a:r>
              <a:rPr lang="de-DE" dirty="0">
                <a:sym typeface="Wingdings" pitchFamily="2" charset="2"/>
              </a:rPr>
              <a:t>Hilfe anbieten (Was wünschst du dir von mir? Wie kann ich dich unterstützen?)</a:t>
            </a:r>
          </a:p>
          <a:p>
            <a:pPr>
              <a:buFont typeface="Wingdings" pitchFamily="2" charset="2"/>
              <a:buChar char="à"/>
            </a:pPr>
            <a:r>
              <a:rPr lang="de-DE" dirty="0">
                <a:sym typeface="Wingdings" pitchFamily="2" charset="2"/>
              </a:rPr>
              <a:t>Auf Wunsch des Betroffenen: Gemeinsam Hilfe suchen, z.B. bei Lehrkräften, Vertrauenslehrer*innen, Schulsozialarbeiter*innen oder online</a:t>
            </a:r>
          </a:p>
          <a:p>
            <a:pPr>
              <a:buFont typeface="Wingdings" pitchFamily="2" charset="2"/>
              <a:buChar char="à"/>
            </a:pPr>
            <a:r>
              <a:rPr lang="de-DE" dirty="0">
                <a:sym typeface="Wingdings" pitchFamily="2" charset="2"/>
              </a:rPr>
              <a:t>Gemeinsam etwas in der Freizeit unternehmen und ablenken</a:t>
            </a:r>
            <a:endParaRPr lang="de-DE" dirty="0"/>
          </a:p>
        </p:txBody>
      </p:sp>
      <p:sp>
        <p:nvSpPr>
          <p:cNvPr id="3" name="Titel 2">
            <a:extLst>
              <a:ext uri="{FF2B5EF4-FFF2-40B4-BE49-F238E27FC236}">
                <a16:creationId xmlns:a16="http://schemas.microsoft.com/office/drawing/2014/main" id="{1AE2013D-0AC8-D20F-198E-167F0EB7E824}"/>
              </a:ext>
            </a:extLst>
          </p:cNvPr>
          <p:cNvSpPr>
            <a:spLocks noGrp="1"/>
          </p:cNvSpPr>
          <p:nvPr>
            <p:ph type="title"/>
          </p:nvPr>
        </p:nvSpPr>
        <p:spPr/>
        <p:txBody>
          <a:bodyPr/>
          <a:lstStyle/>
          <a:p>
            <a:pPr algn="ctr"/>
            <a:r>
              <a:rPr lang="de-DE" dirty="0"/>
              <a:t>Das kannst du im Nachhinein tun</a:t>
            </a:r>
            <a:br>
              <a:rPr lang="de-DE" dirty="0"/>
            </a:br>
            <a:r>
              <a:rPr lang="de-DE" dirty="0"/>
              <a:t>(gilt auch für Cybermobbing)</a:t>
            </a:r>
          </a:p>
        </p:txBody>
      </p:sp>
    </p:spTree>
    <p:extLst>
      <p:ext uri="{BB962C8B-B14F-4D97-AF65-F5344CB8AC3E}">
        <p14:creationId xmlns:p14="http://schemas.microsoft.com/office/powerpoint/2010/main" val="26571737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CA048BC-7781-33DC-92F2-2F964DDC478A}"/>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BDEA0F75-57A0-D156-5CCF-A1E4A11E21D4}"/>
              </a:ext>
            </a:extLst>
          </p:cNvPr>
          <p:cNvSpPr>
            <a:spLocks noGrp="1"/>
          </p:cNvSpPr>
          <p:nvPr>
            <p:ph type="title"/>
          </p:nvPr>
        </p:nvSpPr>
        <p:spPr/>
        <p:txBody>
          <a:bodyPr/>
          <a:lstStyle/>
          <a:p>
            <a:pPr algn="ctr"/>
            <a:r>
              <a:rPr lang="de-DE" dirty="0"/>
              <a:t>Auch online oder per Telefon gibt es Hilfe</a:t>
            </a:r>
          </a:p>
        </p:txBody>
      </p:sp>
      <p:sp>
        <p:nvSpPr>
          <p:cNvPr id="5" name="Inhaltsplatzhalter 2">
            <a:extLst>
              <a:ext uri="{FF2B5EF4-FFF2-40B4-BE49-F238E27FC236}">
                <a16:creationId xmlns:a16="http://schemas.microsoft.com/office/drawing/2014/main" id="{BF5BE14A-234D-12B1-3401-1C91E5836811}"/>
              </a:ext>
            </a:extLst>
          </p:cNvPr>
          <p:cNvSpPr>
            <a:spLocks noGrp="1"/>
          </p:cNvSpPr>
          <p:nvPr>
            <p:ph sz="quarter" idx="13"/>
          </p:nvPr>
        </p:nvSpPr>
        <p:spPr/>
        <p:txBody>
          <a:bodyPr>
            <a:normAutofit fontScale="77500" lnSpcReduction="20000"/>
          </a:bodyPr>
          <a:lstStyle/>
          <a:p>
            <a:pPr marL="0" indent="0">
              <a:buNone/>
            </a:pPr>
            <a:r>
              <a:rPr lang="de-DE" b="1" dirty="0">
                <a:latin typeface="Calibri" panose="020F0502020204030204" pitchFamily="34" charset="0"/>
                <a:cs typeface="Calibri" panose="020F0502020204030204" pitchFamily="34" charset="0"/>
              </a:rPr>
              <a:t>Nummer gegen Kummer</a:t>
            </a:r>
          </a:p>
          <a:p>
            <a:r>
              <a:rPr lang="de-DE" dirty="0">
                <a:cs typeface="Calibri" panose="020F0502020204030204" pitchFamily="34" charset="0"/>
              </a:rPr>
              <a:t>Anonym</a:t>
            </a:r>
            <a:r>
              <a:rPr lang="de-DE" dirty="0"/>
              <a:t> und </a:t>
            </a:r>
            <a:r>
              <a:rPr lang="de-DE" dirty="0">
                <a:cs typeface="Calibri" panose="020F0502020204030204" pitchFamily="34" charset="0"/>
              </a:rPr>
              <a:t>kostenlos</a:t>
            </a:r>
          </a:p>
          <a:p>
            <a:r>
              <a:rPr lang="de-DE" dirty="0"/>
              <a:t>Per </a:t>
            </a:r>
            <a:r>
              <a:rPr lang="de-DE" dirty="0">
                <a:cs typeface="Calibri" panose="020F0502020204030204" pitchFamily="34" charset="0"/>
              </a:rPr>
              <a:t>Telefon </a:t>
            </a:r>
            <a:r>
              <a:rPr lang="de-DE" dirty="0"/>
              <a:t>(Mo-Sa 14-20 Uhr)</a:t>
            </a:r>
          </a:p>
          <a:p>
            <a:r>
              <a:rPr lang="de-DE" dirty="0"/>
              <a:t>Per </a:t>
            </a:r>
            <a:r>
              <a:rPr lang="de-DE" dirty="0">
                <a:cs typeface="Calibri" panose="020F0502020204030204" pitchFamily="34" charset="0"/>
              </a:rPr>
              <a:t>Mail</a:t>
            </a:r>
            <a:r>
              <a:rPr lang="de-DE" dirty="0"/>
              <a:t> (Rückmeldung kann mehrere Tage dauern)</a:t>
            </a:r>
            <a:br>
              <a:rPr lang="de-DE" dirty="0"/>
            </a:br>
            <a:endParaRPr lang="de-DE" i="1" dirty="0">
              <a:latin typeface="Calibri" panose="020F0502020204030204" pitchFamily="34" charset="0"/>
              <a:cs typeface="Calibri" panose="020F0502020204030204" pitchFamily="34" charset="0"/>
            </a:endParaRPr>
          </a:p>
          <a:p>
            <a:pPr marL="0" indent="0">
              <a:buNone/>
            </a:pPr>
            <a:r>
              <a:rPr lang="de-DE" b="1" dirty="0" err="1">
                <a:latin typeface="Calibri" panose="020F0502020204030204" pitchFamily="34" charset="0"/>
                <a:cs typeface="Calibri" panose="020F0502020204030204" pitchFamily="34" charset="0"/>
              </a:rPr>
              <a:t>juuuport.de</a:t>
            </a:r>
            <a:endParaRPr lang="de-DE" b="1" dirty="0">
              <a:latin typeface="Calibri" panose="020F0502020204030204" pitchFamily="34" charset="0"/>
              <a:cs typeface="Calibri" panose="020F0502020204030204" pitchFamily="34" charset="0"/>
            </a:endParaRPr>
          </a:p>
          <a:p>
            <a:r>
              <a:rPr lang="de-DE" dirty="0">
                <a:cs typeface="Calibri" panose="020F0502020204030204" pitchFamily="34" charset="0"/>
              </a:rPr>
              <a:t>Anonym</a:t>
            </a:r>
            <a:r>
              <a:rPr lang="de-DE" dirty="0"/>
              <a:t> und </a:t>
            </a:r>
            <a:r>
              <a:rPr lang="de-DE" dirty="0">
                <a:cs typeface="Calibri" panose="020F0502020204030204" pitchFamily="34" charset="0"/>
              </a:rPr>
              <a:t>kostenlos</a:t>
            </a:r>
          </a:p>
          <a:p>
            <a:r>
              <a:rPr lang="de-DE" dirty="0">
                <a:cs typeface="Calibri" panose="020F0502020204030204" pitchFamily="34" charset="0"/>
              </a:rPr>
              <a:t>Jugendliche Scouts </a:t>
            </a:r>
            <a:r>
              <a:rPr lang="de-DE" dirty="0">
                <a:cs typeface="Calibri Light" panose="020F0302020204030204" pitchFamily="34" charset="0"/>
              </a:rPr>
              <a:t>beraten</a:t>
            </a:r>
            <a:br>
              <a:rPr lang="de-DE" dirty="0">
                <a:cs typeface="Calibri Light" panose="020F0302020204030204" pitchFamily="34" charset="0"/>
              </a:rPr>
            </a:br>
            <a:endParaRPr lang="de-DE" dirty="0">
              <a:cs typeface="Calibri Light" panose="020F0302020204030204" pitchFamily="34" charset="0"/>
            </a:endParaRPr>
          </a:p>
          <a:p>
            <a:pPr marL="0" indent="0">
              <a:buNone/>
            </a:pPr>
            <a:r>
              <a:rPr lang="de-DE" b="1" dirty="0">
                <a:latin typeface="Calibri" panose="020F0502020204030204" pitchFamily="34" charset="0"/>
                <a:cs typeface="Calibri" panose="020F0502020204030204" pitchFamily="34" charset="0"/>
              </a:rPr>
              <a:t>Safe-im-Recht</a:t>
            </a:r>
          </a:p>
          <a:p>
            <a:r>
              <a:rPr lang="de-DE" dirty="0">
                <a:cs typeface="Calibri" panose="020F0502020204030204" pitchFamily="34" charset="0"/>
              </a:rPr>
              <a:t>Chatten mit </a:t>
            </a:r>
            <a:r>
              <a:rPr lang="de-DE" dirty="0" err="1">
                <a:cs typeface="Calibri" panose="020F0502020204030204" pitchFamily="34" charset="0"/>
              </a:rPr>
              <a:t>Expert:innen</a:t>
            </a:r>
            <a:r>
              <a:rPr lang="de-DE" dirty="0">
                <a:cs typeface="Calibri" panose="020F0502020204030204" pitchFamily="34" charset="0"/>
              </a:rPr>
              <a:t> für Recht und Gesetze</a:t>
            </a:r>
            <a:br>
              <a:rPr lang="de-DE" dirty="0">
                <a:cs typeface="Calibri" panose="020F0502020204030204" pitchFamily="34" charset="0"/>
              </a:rPr>
            </a:br>
            <a:r>
              <a:rPr lang="de-DE" dirty="0"/>
              <a:t>(Mi-Fr 11-13 Uhr &amp; 18-20 Uhr)</a:t>
            </a:r>
            <a:endParaRPr lang="de-DE" dirty="0">
              <a:cs typeface="Calibri" panose="020F0502020204030204" pitchFamily="34" charset="0"/>
            </a:endParaRPr>
          </a:p>
          <a:p>
            <a:r>
              <a:rPr lang="de-DE" dirty="0">
                <a:cs typeface="Calibri" panose="020F0502020204030204" pitchFamily="34" charset="0"/>
              </a:rPr>
              <a:t>Per </a:t>
            </a:r>
            <a:r>
              <a:rPr lang="de-DE" dirty="0" err="1">
                <a:cs typeface="Calibri" panose="020F0502020204030204" pitchFamily="34" charset="0"/>
              </a:rPr>
              <a:t>Webchat</a:t>
            </a:r>
            <a:r>
              <a:rPr lang="de-DE" dirty="0">
                <a:cs typeface="Calibri" panose="020F0502020204030204" pitchFamily="34" charset="0"/>
              </a:rPr>
              <a:t>: anonym</a:t>
            </a:r>
            <a:r>
              <a:rPr lang="de-DE" dirty="0"/>
              <a:t> und </a:t>
            </a:r>
            <a:r>
              <a:rPr lang="de-DE" dirty="0">
                <a:cs typeface="Calibri" panose="020F0502020204030204" pitchFamily="34" charset="0"/>
              </a:rPr>
              <a:t>kostenlos</a:t>
            </a:r>
          </a:p>
          <a:p>
            <a:r>
              <a:rPr lang="de-DE" dirty="0">
                <a:cs typeface="Calibri" panose="020F0502020204030204" pitchFamily="34" charset="0"/>
              </a:rPr>
              <a:t>Per WhatsApp: Profilname/Telefonnummer sichtbar</a:t>
            </a:r>
          </a:p>
          <a:p>
            <a:pPr marL="0" indent="0">
              <a:buNone/>
            </a:pPr>
            <a:endParaRPr lang="de-DE" dirty="0"/>
          </a:p>
        </p:txBody>
      </p:sp>
      <p:grpSp>
        <p:nvGrpSpPr>
          <p:cNvPr id="6" name="Gruppierung 6">
            <a:extLst>
              <a:ext uri="{FF2B5EF4-FFF2-40B4-BE49-F238E27FC236}">
                <a16:creationId xmlns:a16="http://schemas.microsoft.com/office/drawing/2014/main" id="{7296BA3B-5ABE-7355-D4D0-44B04750644B}"/>
              </a:ext>
            </a:extLst>
          </p:cNvPr>
          <p:cNvGrpSpPr/>
          <p:nvPr/>
        </p:nvGrpSpPr>
        <p:grpSpPr>
          <a:xfrm>
            <a:off x="7507655" y="1596141"/>
            <a:ext cx="2672666" cy="2402836"/>
            <a:chOff x="4831076" y="1452083"/>
            <a:chExt cx="4056073" cy="3370982"/>
          </a:xfrm>
        </p:grpSpPr>
        <p:pic>
          <p:nvPicPr>
            <p:cNvPr id="7" name="Bild 8">
              <a:extLst>
                <a:ext uri="{FF2B5EF4-FFF2-40B4-BE49-F238E27FC236}">
                  <a16:creationId xmlns:a16="http://schemas.microsoft.com/office/drawing/2014/main" id="{7FF07ADB-005E-B06A-AA81-3CFDEFD70C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5455" y="1452083"/>
              <a:ext cx="3847315" cy="2037846"/>
            </a:xfrm>
            <a:prstGeom prst="rect">
              <a:avLst/>
            </a:prstGeom>
          </p:spPr>
        </p:pic>
        <p:pic>
          <p:nvPicPr>
            <p:cNvPr id="8" name="Bild 2">
              <a:extLst>
                <a:ext uri="{FF2B5EF4-FFF2-40B4-BE49-F238E27FC236}">
                  <a16:creationId xmlns:a16="http://schemas.microsoft.com/office/drawing/2014/main" id="{267E6CD5-AE58-4699-9594-C9D1D0CDC6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1076" y="3957769"/>
              <a:ext cx="4056073" cy="865296"/>
            </a:xfrm>
            <a:prstGeom prst="rect">
              <a:avLst/>
            </a:prstGeom>
          </p:spPr>
        </p:pic>
      </p:grpSp>
      <p:pic>
        <p:nvPicPr>
          <p:cNvPr id="9" name="Grafik 8" descr="Ein Bild, das Text enthält.&#10;&#10;Automatisch generierte Beschreibung">
            <a:extLst>
              <a:ext uri="{FF2B5EF4-FFF2-40B4-BE49-F238E27FC236}">
                <a16:creationId xmlns:a16="http://schemas.microsoft.com/office/drawing/2014/main" id="{8D7192A2-6BAB-AC76-EFD0-E22B9944C5CD}"/>
              </a:ext>
            </a:extLst>
          </p:cNvPr>
          <p:cNvPicPr>
            <a:picLocks noChangeAspect="1"/>
          </p:cNvPicPr>
          <p:nvPr/>
        </p:nvPicPr>
        <p:blipFill>
          <a:blip r:embed="rId4"/>
          <a:stretch>
            <a:fillRect/>
          </a:stretch>
        </p:blipFill>
        <p:spPr>
          <a:xfrm>
            <a:off x="7237310" y="3923902"/>
            <a:ext cx="2341622" cy="2244055"/>
          </a:xfrm>
          <a:prstGeom prst="rect">
            <a:avLst/>
          </a:prstGeom>
        </p:spPr>
      </p:pic>
    </p:spTree>
    <p:extLst>
      <p:ext uri="{BB962C8B-B14F-4D97-AF65-F5344CB8AC3E}">
        <p14:creationId xmlns:p14="http://schemas.microsoft.com/office/powerpoint/2010/main" val="239789363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theme/theme1.xml><?xml version="1.0" encoding="utf-8"?>
<a:theme xmlns:a="http://schemas.openxmlformats.org/drawingml/2006/main" name="mecodia Akademie">
  <a:themeElements>
    <a:clrScheme name="Benutzerdefiniert 5">
      <a:dk1>
        <a:srgbClr val="333333"/>
      </a:dk1>
      <a:lt1>
        <a:srgbClr val="FFFFFF"/>
      </a:lt1>
      <a:dk2>
        <a:srgbClr val="1B2C3F"/>
      </a:dk2>
      <a:lt2>
        <a:srgbClr val="D9D9DA"/>
      </a:lt2>
      <a:accent1>
        <a:srgbClr val="10B3F1"/>
      </a:accent1>
      <a:accent2>
        <a:srgbClr val="F6F6F6"/>
      </a:accent2>
      <a:accent3>
        <a:srgbClr val="9B58B5"/>
      </a:accent3>
      <a:accent4>
        <a:srgbClr val="C14969"/>
      </a:accent4>
      <a:accent5>
        <a:srgbClr val="23D5BD"/>
      </a:accent5>
      <a:accent6>
        <a:srgbClr val="EAC14D"/>
      </a:accent6>
      <a:hlink>
        <a:srgbClr val="10B3F1"/>
      </a:hlink>
      <a:folHlink>
        <a:srgbClr val="10B3F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3" id="{ED6F78CD-9B8D-ED47-B51E-B01FCB75E01B}" vid="{2369B411-4E1A-EC42-8ED4-BAC8CEDEFDBB}"/>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mecodia Akademie</Template>
  <TotalTime>0</TotalTime>
  <Words>732</Words>
  <Application>Microsoft Macintosh PowerPoint</Application>
  <PresentationFormat>Breitbild</PresentationFormat>
  <Paragraphs>54</Paragraphs>
  <Slides>11</Slides>
  <Notes>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Calibri</vt:lpstr>
      <vt:lpstr>Calibri Light</vt:lpstr>
      <vt:lpstr>Wingdings</vt:lpstr>
      <vt:lpstr>mecodia Akademie</vt:lpstr>
      <vt:lpstr>Wie du bei Mobbing helfen kannst</vt:lpstr>
      <vt:lpstr>Neulich auf dem Schulflur:  Patrick packt sein Schulbrot aus.  Seine Mutter hat sich dabei besonders  viel Mühe gegeben und ihm kleine Herzen  und Flugzeuge aus den Broten ausgestochen.  Als er gerade abbeißen möchte, bleiben Sandra und  Max aus seiner Klasse neben ihm stehen.   Sandra ruft:  „Oh mein Gott, ich glaub es nicht. Der Streber hat von seiner  Mama kleine Herzchen und Flugzeuge mitbekommen.“   Beide lachen sich schlapp. Die ersten Mitschüler gucken schon.  </vt:lpstr>
      <vt:lpstr>Patrick versucht die beiden zu ignorieren,  doch plötzlich klaut Max eines der Flugzeuge  aus der Brotbüchse und schleudert es durch den Flur.   Max:  „Komisch, das Ding kann ja gar nicht fliegen.“   Max und Sandra, aber auch einige umstehende  Schüler und Schülerinnen lachen noch lauter.  </vt:lpstr>
      <vt:lpstr>Patrick will sich das nicht gefallen lassen, steht auf und sagt:  „Hey, lass mich in Ruhe“.   Max entgegnet „Halt die Klappe, du Freak!“  und schubst Patrick.   Patrick fällt auf den Boden und verletzt sich am Arm.  Inzwischen stehen ganz viele Schüler und Schülerinnen  um die Gruppe herum.   Alle schauen auf Patrick hinab. Einige lachen,  einige schauen entsetzt, einige schauen mitleidig.  Aber niemand hilft ihm!</vt:lpstr>
      <vt:lpstr>Kennt ihr so eine Situation?  Was denkt ihr, wie fühlt sich Patrick? Wieso hilft ihm niemand? </vt:lpstr>
      <vt:lpstr>Die Rollen beim Mobbing      </vt:lpstr>
      <vt:lpstr>Das kannst du sofort tun (gilt auch für Cybermobbing)</vt:lpstr>
      <vt:lpstr>Das kannst du im Nachhinein tun (gilt auch für Cybermobbing)</vt:lpstr>
      <vt:lpstr>Auch online oder per Telefon gibt es Hilfe</vt:lpstr>
      <vt:lpstr>Ansprechpartner an meiner Schule</vt:lpstr>
      <vt:lpstr> Nehmt euch einen Zettel und beantwortet diese Fragen:  1. Habe ich schon einmal gesehen, wie jemand bei uns an der Schule  oder im Internet gemobbt wurde? Wie genau war die Situation? 2. Wie habe ich reagiert? 3. Finde ich meine Reaktion im Nachhinein in Ordnung? 4. Wie sollte ich in Zukunft in so einer Situation handeln?  Achtung:  Die Zettel sind geheim!  Niemand darf sich ungefragt die Zettel der anderen durchlesen!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Schöne heile Welt</dc:title>
  <dc:creator>Fabian Sauer</dc:creator>
  <cp:lastModifiedBy>Fabian Sauer</cp:lastModifiedBy>
  <cp:revision>13</cp:revision>
  <dcterms:created xsi:type="dcterms:W3CDTF">2022-07-15T13:01:02Z</dcterms:created>
  <dcterms:modified xsi:type="dcterms:W3CDTF">2022-09-13T14:55:19Z</dcterms:modified>
</cp:coreProperties>
</file>