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63" r:id="rId2"/>
    <p:sldId id="364" r:id="rId3"/>
    <p:sldId id="366" r:id="rId4"/>
    <p:sldId id="365" r:id="rId5"/>
    <p:sldId id="367" r:id="rId6"/>
    <p:sldId id="370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F1F1F1"/>
    <a:srgbClr val="ECF0F1"/>
    <a:srgbClr val="F6F6F6"/>
    <a:srgbClr val="1B2C3F"/>
    <a:srgbClr val="10B4F1"/>
    <a:srgbClr val="37A9DC"/>
    <a:srgbClr val="5A7CA0"/>
    <a:srgbClr val="2D3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63" autoAdjust="0"/>
    <p:restoredTop sz="82721"/>
  </p:normalViewPr>
  <p:slideViewPr>
    <p:cSldViewPr snapToGrid="0" snapToObjects="1" showGuides="1">
      <p:cViewPr varScale="1">
        <p:scale>
          <a:sx n="100" d="100"/>
          <a:sy n="100" d="100"/>
        </p:scale>
        <p:origin x="744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4" d="100"/>
          <a:sy n="114" d="100"/>
        </p:scale>
        <p:origin x="426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A2648-D8FF-4D0D-BBDA-ADD97069BDF9}" type="datetimeFigureOut">
              <a:rPr lang="de-DE" smtClean="0"/>
              <a:t>14.04.23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4C39D-99B5-4B6C-B5BB-43D9247CF9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195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13A8F-4B0F-4A86-8E76-258BF0406628}" type="datetimeFigureOut">
              <a:rPr lang="de-DE" smtClean="0"/>
              <a:t>14.04.23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4D0E4-ACE7-4A79-B98D-443CEA5CE4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2136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Gehe auf das Fake-Profil und wähle die drei Punkte oben rechts.</a:t>
            </a:r>
          </a:p>
          <a:p>
            <a:r>
              <a:rPr lang="de-DE" dirty="0"/>
              <a:t>Wähle dann "Melden".</a:t>
            </a:r>
          </a:p>
          <a:p>
            <a:r>
              <a:rPr lang="de-DE" dirty="0"/>
              <a:t>Wähle "Konto melden".</a:t>
            </a:r>
          </a:p>
          <a:p>
            <a:r>
              <a:rPr lang="de-DE" dirty="0"/>
              <a:t>Jetzt kannst du auswählen, worum es geht, nämlich: "Es gibt vor, eine andere Person zu sein"</a:t>
            </a:r>
          </a:p>
          <a:p>
            <a:r>
              <a:rPr lang="de-DE" dirty="0"/>
              <a:t>Wähle dann aus, wer nachgeahmt wird. Du kannst auch melden, wenn es z.B. um ein Fake-Profil von deinen Freunden geht. Tippe dann auf "Melden".</a:t>
            </a:r>
          </a:p>
          <a:p>
            <a:r>
              <a:rPr lang="de-DE" dirty="0"/>
              <a:t>Jetzt wirst du zu einem Formular weiterleitet, in dem du persönliche Angaben machen sollst.</a:t>
            </a:r>
          </a:p>
          <a:p>
            <a:r>
              <a:rPr lang="de-DE" dirty="0"/>
              <a:t>Deine Freunde darum bitten das Profil ebenfalls zu melden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4D0E4-ACE7-4A79-B98D-443CEA5CE4F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0960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Das bedeutet natürlich nicht, dass man sofort ein Fake Profil aufgespürt hat, nur weil das Bild sehr professionell ist oder eine Person nur wenige Beiträge postet – aber kommen mehrere Punkte zusammen, steigt die Chance ein Fake Profil entdeckt zu haben</a:t>
            </a:r>
          </a:p>
          <a:p>
            <a:pPr marL="171450" indent="-171450">
              <a:buFont typeface="Wingdings" pitchFamily="2" charset="2"/>
              <a:buChar char="à"/>
            </a:pPr>
            <a:r>
              <a:rPr lang="de-DE" dirty="0">
                <a:sym typeface="Wingdings" pitchFamily="2" charset="2"/>
              </a:rPr>
              <a:t>Anders herum kann es natürlich auch sein, dass sich ein Fake Profil nicht so leicht aufspüren lässt</a:t>
            </a:r>
          </a:p>
          <a:p>
            <a:pPr marL="171450" indent="-171450">
              <a:buFont typeface="Wingdings" pitchFamily="2" charset="2"/>
              <a:buChar char="à"/>
            </a:pPr>
            <a:r>
              <a:rPr lang="de-DE" dirty="0">
                <a:sym typeface="Wingdings" pitchFamily="2" charset="2"/>
              </a:rPr>
              <a:t>Diese Punkte sind also nur Hinweise und keine Beweise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4D0E4-ACE7-4A79-B98D-443CEA5CE4F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456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Führe die Bilder-Rückwärtssuche am besten live vor. Nimm dafür das markierte Foto aus dem Ordner. </a:t>
            </a:r>
          </a:p>
          <a:p>
            <a:r>
              <a:rPr lang="de-DE" dirty="0"/>
              <a:t>- Du kannst außerdem darauf hinweisen, dass man die Bilder-Rückwärtssuche auch verwenden kann, um eine Falschnachricht (die auf einem Foto beruht) zu entlarven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4D0E4-ACE7-4A79-B98D-443CEA5CE4F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837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Part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636" y="2790173"/>
            <a:ext cx="9252000" cy="76346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defRPr sz="4000" b="0" i="0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42636" y="3605278"/>
            <a:ext cx="9252000" cy="432048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42636" y="4181519"/>
            <a:ext cx="9252000" cy="360363"/>
          </a:xfrm>
        </p:spPr>
        <p:txBody>
          <a:bodyPr>
            <a:noAutofit/>
          </a:bodyPr>
          <a:lstStyle>
            <a:lvl1pPr marL="17780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b="0">
                <a:latin typeface="+mj-lt"/>
              </a:defRPr>
            </a:lvl2pPr>
            <a:lvl3pPr>
              <a:defRPr b="0">
                <a:latin typeface="+mj-lt"/>
              </a:defRPr>
            </a:lvl3pPr>
            <a:lvl4pPr>
              <a:defRPr b="0">
                <a:latin typeface="+mj-lt"/>
              </a:defRPr>
            </a:lvl4pPr>
            <a:lvl5pPr>
              <a:defRPr b="0">
                <a:latin typeface="+mj-lt"/>
              </a:defRPr>
            </a:lvl5pPr>
          </a:lstStyle>
          <a:p>
            <a:pPr marL="17780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Referent(en): Name(en)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0" y="5406802"/>
            <a:ext cx="12192000" cy="14511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6394EFD-3DB4-EF4F-BB89-5831A66031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8" y="5886998"/>
            <a:ext cx="3566160" cy="785404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CE5046AF-B53F-F94D-8B97-CD03064FF938}"/>
              </a:ext>
            </a:extLst>
          </p:cNvPr>
          <p:cNvSpPr txBox="1"/>
          <p:nvPr userDrawn="1"/>
        </p:nvSpPr>
        <p:spPr>
          <a:xfrm>
            <a:off x="576000" y="5638597"/>
            <a:ext cx="1093188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9525" indent="0" algn="l">
              <a:tabLst/>
            </a:pPr>
            <a:r>
              <a:rPr lang="de-DE" sz="1600" b="1" i="0" kern="1200" baseline="0" dirty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rPr>
              <a:t>Ein Angebot von:						Redaktion: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5F71A1C-E5BC-A85A-8707-CCAA1CFAB6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115" y="6045700"/>
            <a:ext cx="1907610" cy="46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5EDAF86-5EC7-8C6C-B031-84D0555E2ED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36" y="394286"/>
            <a:ext cx="3630220" cy="64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3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838201" y="2783454"/>
            <a:ext cx="3360000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415367" y="2783454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836933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4383487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9F92309D-B68E-E14F-AEC1-A0A28CBAF15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541964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BA13D4EA-63D4-C64C-A36C-9AA24680C57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416000" y="541962"/>
            <a:ext cx="3360000" cy="2160000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endParaRPr lang="de-DE" dirty="0"/>
          </a:p>
        </p:txBody>
      </p:sp>
      <p:sp>
        <p:nvSpPr>
          <p:cNvPr id="25" name="Inhaltsplatzhalter 3">
            <a:extLst>
              <a:ext uri="{FF2B5EF4-FFF2-40B4-BE49-F238E27FC236}">
                <a16:creationId xmlns:a16="http://schemas.microsoft.com/office/drawing/2014/main" id="{20496240-9E72-3849-A34D-AFC2BE55F8E4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36932" y="3492653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6" name="Inhaltsplatzhalter 3">
            <a:extLst>
              <a:ext uri="{FF2B5EF4-FFF2-40B4-BE49-F238E27FC236}">
                <a16:creationId xmlns:a16="http://schemas.microsoft.com/office/drawing/2014/main" id="{F50FB8C2-2F2E-3148-A56C-635D3039A7BC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4384755" y="3492652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43A222A8-2DEE-CA48-8A66-31FED1B6CA5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85461" y="2783454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1E5931C7-E7CA-3A4E-B86C-887A7C7E73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53581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9" name="Inhaltsplatzhalter 3">
            <a:extLst>
              <a:ext uri="{FF2B5EF4-FFF2-40B4-BE49-F238E27FC236}">
                <a16:creationId xmlns:a16="http://schemas.microsoft.com/office/drawing/2014/main" id="{BC264A50-17FA-6649-A454-349B36C01942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986093" y="541962"/>
            <a:ext cx="3360000" cy="2160000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endParaRPr lang="de-DE" dirty="0"/>
          </a:p>
        </p:txBody>
      </p:sp>
      <p:sp>
        <p:nvSpPr>
          <p:cNvPr id="30" name="Inhaltsplatzhalter 3">
            <a:extLst>
              <a:ext uri="{FF2B5EF4-FFF2-40B4-BE49-F238E27FC236}">
                <a16:creationId xmlns:a16="http://schemas.microsoft.com/office/drawing/2014/main" id="{A538D173-DD0B-134B-8A8E-71D55E21BEFD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954848" y="3492652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2386531" y="2783454"/>
            <a:ext cx="3360000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933085" y="2783454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2386530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5933085" y="5732649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9F92309D-B68E-E14F-AEC1-A0A28CBAF15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86529" y="541964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BA13D4EA-63D4-C64C-A36C-9AA24680C57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34352" y="541962"/>
            <a:ext cx="3360000" cy="2160000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endParaRPr lang="de-DE" dirty="0"/>
          </a:p>
        </p:txBody>
      </p:sp>
      <p:sp>
        <p:nvSpPr>
          <p:cNvPr id="25" name="Inhaltsplatzhalter 3">
            <a:extLst>
              <a:ext uri="{FF2B5EF4-FFF2-40B4-BE49-F238E27FC236}">
                <a16:creationId xmlns:a16="http://schemas.microsoft.com/office/drawing/2014/main" id="{20496240-9E72-3849-A34D-AFC2BE55F8E4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2386529" y="3492653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6" name="Inhaltsplatzhalter 3">
            <a:extLst>
              <a:ext uri="{FF2B5EF4-FFF2-40B4-BE49-F238E27FC236}">
                <a16:creationId xmlns:a16="http://schemas.microsoft.com/office/drawing/2014/main" id="{F50FB8C2-2F2E-3148-A56C-635D3039A7BC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934352" y="3492652"/>
            <a:ext cx="3360000" cy="2160001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57979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877331" y="5735126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412670" y="5735126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7957893" y="5735126"/>
            <a:ext cx="3361268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8D399B13-8BD6-634F-9EB5-2C89B78F87E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7332" y="540326"/>
            <a:ext cx="336126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91556102-F962-4B49-9CCB-A14C041D68C4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412669" y="540325"/>
            <a:ext cx="336126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8" name="Inhaltsplatzhalter 3">
            <a:extLst>
              <a:ext uri="{FF2B5EF4-FFF2-40B4-BE49-F238E27FC236}">
                <a16:creationId xmlns:a16="http://schemas.microsoft.com/office/drawing/2014/main" id="{7512757D-95D2-1640-B0F8-1363E6AFC477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957893" y="540324"/>
            <a:ext cx="336126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878222" y="5735126"/>
            <a:ext cx="4930907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6367432" y="5735126"/>
            <a:ext cx="4930907" cy="436562"/>
          </a:xfrm>
          <a:prstGeom prst="rect">
            <a:avLst/>
          </a:prstGeom>
          <a:noFill/>
        </p:spPr>
        <p:txBody>
          <a:bodyPr lIns="144000" rIns="108000" anchor="ctr" anchorCtr="0">
            <a:noAutofit/>
          </a:bodyPr>
          <a:lstStyle>
            <a:lvl1pPr marL="0" indent="0" algn="ctr">
              <a:buFont typeface="Arial" charset="0"/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91497B0B-A9DD-724B-9EE5-2F367DEE15D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8222" y="540326"/>
            <a:ext cx="493090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D2F510BF-7BBD-2145-9976-6784442078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67432" y="540325"/>
            <a:ext cx="4930907" cy="5112327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(außerhalb da nicht sichtbar)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enplatzhalter 6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Mediaclip durch Klicken auf Symbol hinzufügen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229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7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  <a:ln w="254000">
            <a:noFill/>
            <a:miter lim="800000"/>
          </a:ln>
        </p:spPr>
        <p:txBody>
          <a:bodyPr vert="horz" wrap="square" lIns="216000" tIns="216000" rIns="216000" bIns="216000" rtlCol="0" anchor="ctr" anchorCtr="0">
            <a:normAutofit/>
          </a:bodyPr>
          <a:lstStyle>
            <a:lvl1pPr algn="ctr">
              <a:defRPr lang="de-DE" sz="5400" b="0" i="0" baseline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lvl="0" indent="0"/>
            <a:r>
              <a:rPr lang="de-DE" dirty="0"/>
              <a:t>Abschnittstitel</a:t>
            </a:r>
          </a:p>
        </p:txBody>
      </p:sp>
    </p:spTree>
    <p:extLst>
      <p:ext uri="{BB962C8B-B14F-4D97-AF65-F5344CB8AC3E}">
        <p14:creationId xmlns:p14="http://schemas.microsoft.com/office/powerpoint/2010/main" val="10707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49" y="665018"/>
            <a:ext cx="10439515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(außerhalb da nicht sichtbar)</a:t>
            </a:r>
          </a:p>
        </p:txBody>
      </p:sp>
    </p:spTree>
    <p:extLst>
      <p:ext uri="{BB962C8B-B14F-4D97-AF65-F5344CB8AC3E}">
        <p14:creationId xmlns:p14="http://schemas.microsoft.com/office/powerpoint/2010/main" val="106520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50" y="665018"/>
            <a:ext cx="5112000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(außerhalb da nicht sichtbar)</a:t>
            </a:r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9B7CEA83-D16B-C5F0-A39F-860485EB82C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00351" y="665018"/>
            <a:ext cx="5112000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4000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49" y="1481959"/>
            <a:ext cx="10439515" cy="4711023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79649" y="665018"/>
            <a:ext cx="10439516" cy="609618"/>
          </a:xfrm>
          <a:prstGeom prst="rect">
            <a:avLst/>
          </a:prstGeom>
        </p:spPr>
        <p:txBody>
          <a:bodyPr wrap="square" lIns="360000" tIns="46800" rIns="360000" anchor="ctr" anchorCtr="0"/>
          <a:lstStyle>
            <a:lvl1pPr algn="l"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59305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49" y="1481959"/>
            <a:ext cx="5112000" cy="4711023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79649" y="665018"/>
            <a:ext cx="10439516" cy="609618"/>
          </a:xfrm>
          <a:prstGeom prst="rect">
            <a:avLst/>
          </a:prstGeom>
        </p:spPr>
        <p:txBody>
          <a:bodyPr wrap="square" lIns="360000" tIns="46800" rIns="360000" anchor="ctr" anchorCtr="0"/>
          <a:lstStyle>
            <a:lvl1pPr algn="l"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708F2657-CD1B-BA63-8F74-3CC01614952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07165" y="1481958"/>
            <a:ext cx="5112000" cy="4711023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1023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879649" y="665018"/>
            <a:ext cx="10439515" cy="5527964"/>
          </a:xfrm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und Bildelement T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AF47547F-0C18-BA4D-B87D-062806808C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10660" y="665018"/>
            <a:ext cx="4708505" cy="5527964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497B7195-69DC-D967-4837-42ECAD2B377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79650" y="665018"/>
            <a:ext cx="5112000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und Bildelement T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638390" y="3991068"/>
            <a:ext cx="4771868" cy="335365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sz="1000" dirty="0"/>
              <a:t>Bildquelle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-667000"/>
            <a:ext cx="10515600" cy="6096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</a:t>
            </a:r>
            <a:r>
              <a:rPr lang="de-DE"/>
              <a:t>(außerhalb da nicht sichtbar)</a:t>
            </a:r>
            <a:endParaRPr lang="de-DE" dirty="0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497B7195-69DC-D967-4837-42ECAD2B377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41800" y="665018"/>
            <a:ext cx="5112000" cy="5527964"/>
          </a:xfrm>
          <a:solidFill>
            <a:schemeClr val="bg1"/>
          </a:solidFill>
          <a:ln>
            <a:noFill/>
          </a:ln>
          <a:effectLst>
            <a:outerShdw blurRad="508000" dir="5400000" algn="t" rotWithShape="0">
              <a:prstClr val="black">
                <a:alpha val="40000"/>
              </a:prstClr>
            </a:outerShdw>
          </a:effectLst>
        </p:spPr>
        <p:txBody>
          <a:bodyPr lIns="360000" tIns="360000" rIns="360000" bIns="36000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AF0A0F45-FF6D-0296-FE14-D327AE73E52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79650" y="665018"/>
            <a:ext cx="4708505" cy="5527964"/>
          </a:xfrm>
          <a:ln>
            <a:noFill/>
          </a:ln>
          <a:effectLst>
            <a:outerShdw blurRad="508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8880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371" y="264406"/>
            <a:ext cx="11329259" cy="628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E44F315-BF47-2E43-9A76-29A1782EE6E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311" y="6373746"/>
            <a:ext cx="1922318" cy="34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1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3" r:id="rId2"/>
    <p:sldLayoutId id="2147483701" r:id="rId3"/>
    <p:sldLayoutId id="2147483703" r:id="rId4"/>
    <p:sldLayoutId id="2147483702" r:id="rId5"/>
    <p:sldLayoutId id="2147483704" r:id="rId6"/>
    <p:sldLayoutId id="2147483681" r:id="rId7"/>
    <p:sldLayoutId id="2147483699" r:id="rId8"/>
    <p:sldLayoutId id="2147483705" r:id="rId9"/>
    <p:sldLayoutId id="2147483689" r:id="rId10"/>
    <p:sldLayoutId id="2147483700" r:id="rId11"/>
    <p:sldLayoutId id="2147483686" r:id="rId12"/>
    <p:sldLayoutId id="2147483690" r:id="rId13"/>
    <p:sldLayoutId id="2147483682" r:id="rId14"/>
    <p:sldLayoutId id="2147483674" r:id="rId15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24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20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18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16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SzPct val="90000"/>
        <a:buFont typeface="Wingdings" charset="2"/>
        <a:buChar char="§"/>
        <a:defRPr sz="16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7FE0CA-07B6-DE6C-1463-5E4A8B44A8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Vorsicht bei Fake Profilen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85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8250D6B-CF26-2127-275B-30DF6C1CAB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C622F85-2635-AA48-5FEB-5B8ABC76724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dirty="0"/>
              <a:t>Situation 1: </a:t>
            </a:r>
          </a:p>
          <a:p>
            <a:pPr marL="0" indent="0" algn="ctr">
              <a:buNone/>
            </a:pPr>
            <a:r>
              <a:rPr lang="de-DE" dirty="0"/>
              <a:t>Stell dir vor deine beste Freundin oder dein bester Freund schreibt dir:</a:t>
            </a:r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>
              <a:sym typeface="Wingdings" pitchFamily="2" charset="2"/>
            </a:endParaRPr>
          </a:p>
          <a:p>
            <a:pPr marL="0" indent="0" algn="ctr">
              <a:buNone/>
            </a:pPr>
            <a:endParaRPr lang="de-DE" dirty="0">
              <a:sym typeface="Wingdings" pitchFamily="2" charset="2"/>
            </a:endParaRPr>
          </a:p>
          <a:p>
            <a:pPr marL="0" indent="0" algn="ctr">
              <a:buNone/>
            </a:pPr>
            <a:endParaRPr lang="de-DE" dirty="0">
              <a:sym typeface="Wingdings" pitchFamily="2" charset="2"/>
            </a:endParaRPr>
          </a:p>
          <a:p>
            <a:pPr marL="0" indent="0" algn="ctr">
              <a:buNone/>
            </a:pPr>
            <a:endParaRPr lang="de-DE" dirty="0">
              <a:sym typeface="Wingdings" pitchFamily="2" charset="2"/>
            </a:endParaRPr>
          </a:p>
          <a:p>
            <a:pPr marL="0" indent="0" algn="ctr">
              <a:buNone/>
            </a:pPr>
            <a:endParaRPr lang="de-DE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de-DE" dirty="0">
                <a:sym typeface="Wingdings" pitchFamily="2" charset="2"/>
              </a:rPr>
              <a:t>Aber Moment mal! </a:t>
            </a:r>
          </a:p>
          <a:p>
            <a:pPr marL="0" indent="0" algn="ctr">
              <a:buNone/>
            </a:pPr>
            <a:r>
              <a:rPr lang="de-DE" dirty="0">
                <a:sym typeface="Wingdings" pitchFamily="2" charset="2"/>
              </a:rPr>
              <a:t>Du hast doch gar keinen (neuen) Instagram Kanal?!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01F9B11-C981-3079-4B30-92A2642AA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Abgerundete rechteckige Legende 1">
            <a:extLst>
              <a:ext uri="{FF2B5EF4-FFF2-40B4-BE49-F238E27FC236}">
                <a16:creationId xmlns:a16="http://schemas.microsoft.com/office/drawing/2014/main" id="{258A4310-C810-C003-95BC-A5D43DC492AE}"/>
              </a:ext>
            </a:extLst>
          </p:cNvPr>
          <p:cNvSpPr/>
          <p:nvPr/>
        </p:nvSpPr>
        <p:spPr>
          <a:xfrm>
            <a:off x="3383280" y="2363724"/>
            <a:ext cx="5425440" cy="1641776"/>
          </a:xfrm>
          <a:prstGeom prst="wedgeRoundRectCallout">
            <a:avLst>
              <a:gd name="adj1" fmla="val -54915"/>
              <a:gd name="adj2" fmla="val -33679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65000"/>
              </a:schemeClr>
            </a:solidFill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2400" dirty="0">
                <a:solidFill>
                  <a:schemeClr val="tx1"/>
                </a:solidFill>
                <a:sym typeface="Wingdings" pitchFamily="2" charset="2"/>
              </a:rPr>
              <a:t>Hey du, sag mal, seit wann hast du denn eigentlich einen neuen Instagram Kanal? Das hast du ja gar nicht erzählt! </a:t>
            </a:r>
            <a:r>
              <a:rPr lang="de-DE" sz="1400" dirty="0">
                <a:solidFill>
                  <a:schemeClr val="tx1"/>
                </a:solidFill>
              </a:rPr>
              <a:t>						 </a:t>
            </a:r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14:02</a:t>
            </a: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94B4503-53B7-D5B3-3676-A106F1F99E90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8" t="5080" r="-2208" b="29181"/>
          <a:stretch/>
        </p:blipFill>
        <p:spPr bwMode="auto">
          <a:xfrm>
            <a:off x="2845803" y="2000434"/>
            <a:ext cx="507725" cy="50712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39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42BF1F-DA16-5861-2ED5-08E52FEA7F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de-DE" sz="2800" b="1" dirty="0"/>
              <a:t>Das kannst du jetzt machen:</a:t>
            </a:r>
          </a:p>
          <a:p>
            <a:pPr marL="0" indent="0" algn="ctr">
              <a:buNone/>
            </a:pPr>
            <a:endParaRPr lang="de-DE" sz="2800" b="1" dirty="0"/>
          </a:p>
          <a:p>
            <a:pPr marL="0" indent="0" algn="ctr">
              <a:buNone/>
            </a:pPr>
            <a:r>
              <a:rPr lang="de-DE" sz="2800" b="1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de-DE" sz="2800" b="1" dirty="0">
                <a:solidFill>
                  <a:srgbClr val="FF0000"/>
                </a:solidFill>
              </a:rPr>
              <a:t>Screenshots einfügen</a:t>
            </a:r>
          </a:p>
          <a:p>
            <a:pPr marL="0" indent="0" algn="ctr">
              <a:buNone/>
            </a:pPr>
            <a:endParaRPr lang="de-DE" sz="2800" b="1" dirty="0"/>
          </a:p>
          <a:p>
            <a:pPr marL="0" indent="0" algn="ctr">
              <a:buNone/>
            </a:pPr>
            <a:endParaRPr lang="de-DE" sz="2800" b="1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B0D1EDA-5F4D-ED85-9DC7-5971AB962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670ED8F6-68C2-A6FA-4C18-C1DAACF68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73" y="282292"/>
            <a:ext cx="3030770" cy="6004889"/>
          </a:xfrm>
          <a:prstGeom prst="rect">
            <a:avLst/>
          </a:prstGeom>
        </p:spPr>
      </p:pic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F2FBE659-9B56-3897-9488-3F9CC2221B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384" y="288389"/>
            <a:ext cx="3067346" cy="2868168"/>
          </a:xfrm>
          <a:prstGeom prst="rect">
            <a:avLst/>
          </a:prstGeom>
        </p:spPr>
      </p:pic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C7B18BAC-3E37-37CA-98E9-0A0180A598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72" y="3319254"/>
            <a:ext cx="3030770" cy="309849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AAF4D84C-A322-86D0-4482-42252CE37A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459" y="282292"/>
            <a:ext cx="3302341" cy="612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9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DCA4BBD-FBCD-B213-8A3E-A239EB226C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1EDE45-EB0B-CF6E-9989-D38223AB34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dirty="0"/>
              <a:t>Situation 2:</a:t>
            </a:r>
          </a:p>
          <a:p>
            <a:pPr marL="0" indent="0" algn="ctr">
              <a:buNone/>
            </a:pPr>
            <a:r>
              <a:rPr lang="de-DE" dirty="0"/>
              <a:t>Stell dir vor, du bekommst eine Nachricht von einem solchen Profil gesendet:</a:t>
            </a:r>
          </a:p>
          <a:p>
            <a:pPr lvl="1"/>
            <a:r>
              <a:rPr lang="de-DE" dirty="0"/>
              <a:t>Profil hat nur wenige Bilder</a:t>
            </a:r>
          </a:p>
          <a:p>
            <a:pPr lvl="1"/>
            <a:r>
              <a:rPr lang="de-DE" dirty="0"/>
              <a:t>auf Profilbild ist attraktiver, junger Typ zu sehen</a:t>
            </a:r>
          </a:p>
          <a:p>
            <a:pPr lvl="2" algn="ctr"/>
            <a:endParaRPr lang="de-DE" dirty="0"/>
          </a:p>
          <a:p>
            <a:pPr marL="0" indent="0" algn="ctr">
              <a:buNone/>
            </a:pPr>
            <a:r>
              <a:rPr lang="de-DE" i="1" dirty="0"/>
              <a:t>„Hallo Schönheit! Wir kennen uns noch nicht, aber ich bin sehr angetan von deinen Bildern. In deinem Profil steht, dass du aus Stuttgart kommst. Was für ein Zufall: Ich komme auch aus Stuttgart! Was hast du denn für Interessen?“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0177207-148A-DD2E-254A-3AB85584D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628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AA32138-518B-5B3A-F706-66663BA99D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400" dirty="0"/>
              <a:t>Wie du ein Fake-Profil </a:t>
            </a:r>
            <a:br>
              <a:rPr lang="de-DE" sz="4400" dirty="0"/>
            </a:br>
            <a:r>
              <a:rPr lang="de-DE" sz="4400" dirty="0"/>
              <a:t>erkennen kannst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1C98A2C-5CFD-1CC9-1A1A-7612FBC69990}"/>
              </a:ext>
            </a:extLst>
          </p:cNvPr>
          <p:cNvSpPr/>
          <p:nvPr/>
        </p:nvSpPr>
        <p:spPr>
          <a:xfrm>
            <a:off x="1871473" y="644652"/>
            <a:ext cx="2377440" cy="14630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Verpixeltes Profilbild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A8320A-8C19-D55A-4087-8FCC18D55FCC}"/>
              </a:ext>
            </a:extLst>
          </p:cNvPr>
          <p:cNvSpPr/>
          <p:nvPr/>
        </p:nvSpPr>
        <p:spPr>
          <a:xfrm>
            <a:off x="8705087" y="1164336"/>
            <a:ext cx="2560320" cy="142646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sehr </a:t>
            </a:r>
          </a:p>
          <a:p>
            <a:pPr algn="ctr"/>
            <a:r>
              <a:rPr lang="de-DE" dirty="0"/>
              <a:t>professionelles Profilbild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7B9188B-4665-C1F8-C276-84AD542CCCBE}"/>
              </a:ext>
            </a:extLst>
          </p:cNvPr>
          <p:cNvSpPr/>
          <p:nvPr/>
        </p:nvSpPr>
        <p:spPr>
          <a:xfrm>
            <a:off x="292608" y="2752344"/>
            <a:ext cx="2645664" cy="13533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wenige Beiträge im Profil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47BFAB7-9686-F468-7907-5FBFC8BEBFB6}"/>
              </a:ext>
            </a:extLst>
          </p:cNvPr>
          <p:cNvSpPr/>
          <p:nvPr/>
        </p:nvSpPr>
        <p:spPr>
          <a:xfrm>
            <a:off x="1530096" y="4750308"/>
            <a:ext cx="2816352" cy="141427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Profil und Nachrichten passen nicht zusammen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E8DE55-960A-516F-0762-F99027651362}"/>
              </a:ext>
            </a:extLst>
          </p:cNvPr>
          <p:cNvSpPr/>
          <p:nvPr/>
        </p:nvSpPr>
        <p:spPr>
          <a:xfrm>
            <a:off x="5401056" y="4892040"/>
            <a:ext cx="3035808" cy="13533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Andere Informationen zur Person bei anderen Netzwerken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9C1D898-CF41-FA34-FFA2-AAA3EF96B848}"/>
              </a:ext>
            </a:extLst>
          </p:cNvPr>
          <p:cNvSpPr/>
          <p:nvPr/>
        </p:nvSpPr>
        <p:spPr>
          <a:xfrm>
            <a:off x="5120640" y="451104"/>
            <a:ext cx="2572512" cy="142646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Bilderrückwärts-suche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62A04AB-30C4-F264-729F-802E82D9A989}"/>
              </a:ext>
            </a:extLst>
          </p:cNvPr>
          <p:cNvSpPr/>
          <p:nvPr/>
        </p:nvSpPr>
        <p:spPr>
          <a:xfrm>
            <a:off x="8799577" y="3465576"/>
            <a:ext cx="2609088" cy="142646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Bei Freunden: Fragen, ob sie ein neues Profil haben</a:t>
            </a:r>
          </a:p>
        </p:txBody>
      </p:sp>
    </p:spTree>
    <p:extLst>
      <p:ext uri="{BB962C8B-B14F-4D97-AF65-F5344CB8AC3E}">
        <p14:creationId xmlns:p14="http://schemas.microsoft.com/office/powerpoint/2010/main" val="425542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9448CC-DB31-624D-344F-63AA846291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So funktioniert die Bilder-Rückwärtssuche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CB9B8DE4-3B0F-059E-5FEF-6179BB166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66" y="1267968"/>
            <a:ext cx="5798383" cy="294132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6ADA789F-2D45-0411-9795-6EBABBBAC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714" y="1267968"/>
            <a:ext cx="5621106" cy="448665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D2F2DEB-4D33-34B5-49D4-BFFE5FFB6462}"/>
              </a:ext>
            </a:extLst>
          </p:cNvPr>
          <p:cNvSpPr txBox="1"/>
          <p:nvPr/>
        </p:nvSpPr>
        <p:spPr>
          <a:xfrm>
            <a:off x="377951" y="4415028"/>
            <a:ext cx="56185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2000" dirty="0">
                <a:solidFill>
                  <a:schemeClr val="bg1"/>
                </a:solidFill>
              </a:rPr>
              <a:t>Webseite „Google Bilder“ öffnen</a:t>
            </a:r>
          </a:p>
          <a:p>
            <a:pPr marL="342900" indent="-342900">
              <a:buAutoNum type="arabicPeriod"/>
            </a:pPr>
            <a:r>
              <a:rPr lang="de-DE" sz="2000" dirty="0">
                <a:solidFill>
                  <a:schemeClr val="bg1"/>
                </a:solidFill>
              </a:rPr>
              <a:t>Klicke auf den Fotoapparat und wähle „Bild hochladen“, wenn du das gesuchte Bild heruntergeladen hast oder wähle „Bild-URL“ aus, um einen </a:t>
            </a:r>
            <a:r>
              <a:rPr lang="de-DE" sz="2000" dirty="0" err="1">
                <a:solidFill>
                  <a:schemeClr val="bg1"/>
                </a:solidFill>
              </a:rPr>
              <a:t>Bildlink</a:t>
            </a:r>
            <a:r>
              <a:rPr lang="de-DE" sz="2000" dirty="0">
                <a:solidFill>
                  <a:schemeClr val="bg1"/>
                </a:solidFill>
              </a:rPr>
              <a:t> zu suchen (erhältst du durch Rechtsklick auf ein Foto)</a:t>
            </a:r>
          </a:p>
        </p:txBody>
      </p:sp>
    </p:spTree>
    <p:extLst>
      <p:ext uri="{BB962C8B-B14F-4D97-AF65-F5344CB8AC3E}">
        <p14:creationId xmlns:p14="http://schemas.microsoft.com/office/powerpoint/2010/main" val="165705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mecodia Akademie">
  <a:themeElements>
    <a:clrScheme name="Benutzerdefiniert 5">
      <a:dk1>
        <a:srgbClr val="333333"/>
      </a:dk1>
      <a:lt1>
        <a:srgbClr val="FFFFFF"/>
      </a:lt1>
      <a:dk2>
        <a:srgbClr val="1B2C3F"/>
      </a:dk2>
      <a:lt2>
        <a:srgbClr val="D9D9DA"/>
      </a:lt2>
      <a:accent1>
        <a:srgbClr val="10B3F1"/>
      </a:accent1>
      <a:accent2>
        <a:srgbClr val="F6F6F6"/>
      </a:accent2>
      <a:accent3>
        <a:srgbClr val="9B58B5"/>
      </a:accent3>
      <a:accent4>
        <a:srgbClr val="C14969"/>
      </a:accent4>
      <a:accent5>
        <a:srgbClr val="23D5BD"/>
      </a:accent5>
      <a:accent6>
        <a:srgbClr val="EAC14D"/>
      </a:accent6>
      <a:hlink>
        <a:srgbClr val="10B3F1"/>
      </a:hlink>
      <a:folHlink>
        <a:srgbClr val="10B3F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3" id="{ED6F78CD-9B8D-ED47-B51E-B01FCB75E01B}" vid="{2369B411-4E1A-EC42-8ED4-BAC8CEDEFDBB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mecodia Akademie</Template>
  <TotalTime>0</TotalTime>
  <Words>473</Words>
  <Application>Microsoft Macintosh PowerPoint</Application>
  <PresentationFormat>Breitbild</PresentationFormat>
  <Paragraphs>48</Paragraphs>
  <Slides>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mecodia Akademie</vt:lpstr>
      <vt:lpstr>Vorsicht bei Fake Profilen</vt:lpstr>
      <vt:lpstr>PowerPoint-Präsentation</vt:lpstr>
      <vt:lpstr>PowerPoint-Präsentation</vt:lpstr>
      <vt:lpstr>PowerPoint-Präsentation</vt:lpstr>
      <vt:lpstr>Wie du ein Fake-Profil  erkennen kannst</vt:lpstr>
      <vt:lpstr>So funktioniert die Bilder-Rückwärtssuche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Schöne heile Welt</dc:title>
  <dc:creator>Fabian Sauer</dc:creator>
  <cp:lastModifiedBy>Fabian Sauer</cp:lastModifiedBy>
  <cp:revision>18</cp:revision>
  <dcterms:created xsi:type="dcterms:W3CDTF">2022-07-15T13:01:02Z</dcterms:created>
  <dcterms:modified xsi:type="dcterms:W3CDTF">2023-04-14T11:53:19Z</dcterms:modified>
</cp:coreProperties>
</file>