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63" r:id="rId2"/>
    <p:sldId id="364" r:id="rId3"/>
    <p:sldId id="370" r:id="rId4"/>
    <p:sldId id="365" r:id="rId5"/>
    <p:sldId id="366" r:id="rId6"/>
    <p:sldId id="367" r:id="rId7"/>
    <p:sldId id="368" r:id="rId8"/>
    <p:sldId id="369"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1F1F1"/>
    <a:srgbClr val="ECF0F1"/>
    <a:srgbClr val="F6F6F6"/>
    <a:srgbClr val="1B2C3F"/>
    <a:srgbClr val="10B4F1"/>
    <a:srgbClr val="37A9DC"/>
    <a:srgbClr val="5A7CA0"/>
    <a:srgbClr val="2D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8" autoAdjust="0"/>
    <p:restoredTop sz="82721"/>
  </p:normalViewPr>
  <p:slideViewPr>
    <p:cSldViewPr snapToGrid="0" snapToObjects="1" showGuides="1">
      <p:cViewPr varScale="1">
        <p:scale>
          <a:sx n="100" d="100"/>
          <a:sy n="100" d="100"/>
        </p:scale>
        <p:origin x="8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4" d="100"/>
          <a:sy n="114" d="100"/>
        </p:scale>
        <p:origin x="42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A2648-D8FF-4D0D-BBDA-ADD97069BDF9}" type="datetimeFigureOut">
              <a:rPr lang="de-DE" smtClean="0"/>
              <a:t>14.04.23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34C39D-99B5-4B6C-B5BB-43D9247CF9AC}" type="slidenum">
              <a:rPr lang="de-DE" smtClean="0"/>
              <a:t>‹Nr.›</a:t>
            </a:fld>
            <a:endParaRPr lang="de-DE"/>
          </a:p>
        </p:txBody>
      </p:sp>
    </p:spTree>
    <p:extLst>
      <p:ext uri="{BB962C8B-B14F-4D97-AF65-F5344CB8AC3E}">
        <p14:creationId xmlns:p14="http://schemas.microsoft.com/office/powerpoint/2010/main" val="415919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3A8F-4B0F-4A86-8E76-258BF0406628}" type="datetimeFigureOut">
              <a:rPr lang="de-DE" smtClean="0"/>
              <a:t>14.04.23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4D0E4-ACE7-4A79-B98D-443CEA5CE4F4}" type="slidenum">
              <a:rPr lang="de-DE" smtClean="0"/>
              <a:t>‹Nr.›</a:t>
            </a:fld>
            <a:endParaRPr lang="de-DE"/>
          </a:p>
        </p:txBody>
      </p:sp>
    </p:spTree>
    <p:extLst>
      <p:ext uri="{BB962C8B-B14F-4D97-AF65-F5344CB8AC3E}">
        <p14:creationId xmlns:p14="http://schemas.microsoft.com/office/powerpoint/2010/main" val="107213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ummergegenkummer.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Tx/>
              <a:buChar char="-"/>
            </a:pPr>
            <a:r>
              <a:rPr lang="de-DE" dirty="0"/>
              <a:t>Körperliches Mobbing (Ausüben von Gewalt, z.B. rumschubsen, an den Haaren ziehen, Eigentum kaputt machen) verbales Mobbing (lustig machen, beleidigen, bedrohen) &amp; nonverbales Mobbing (tuscheln, ignorieren)</a:t>
            </a:r>
          </a:p>
          <a:p>
            <a:pPr marL="0" indent="0" algn="l">
              <a:buNone/>
            </a:pPr>
            <a:r>
              <a:rPr lang="de-DE" dirty="0"/>
              <a:t>- Menschen sind soziale Wesen – Kontakt zu anderen besonders wichtig</a:t>
            </a:r>
          </a:p>
          <a:p>
            <a:pPr marL="171450" indent="-171450" algn="l">
              <a:buFontTx/>
              <a:buChar char="-"/>
            </a:pPr>
            <a:r>
              <a:rPr lang="de-DE" dirty="0"/>
              <a:t>durch Mobbing aber oft Ausschließen aus der Gruppe, z.B. durch ignorieren, löschen oder Nicht-einladen zu WhatsApp Gruppen, oder weil sich die betroffene Person in der gruppe nicht mehr wohlfühlt</a:t>
            </a:r>
          </a:p>
          <a:p>
            <a:pPr marL="171450" indent="-171450" algn="l">
              <a:buFontTx/>
              <a:buChar char="-"/>
            </a:pPr>
            <a:r>
              <a:rPr lang="de-DE" dirty="0"/>
              <a:t>Wenn man einmal geärgert wird, ist das noch kein Mobbing (wenn sich z.B. zwei Freunde einmal untereinander streiten)! Erst, wenn es sich über mehrere Wochen und Monate hinzieht, spricht man von Mobbing</a:t>
            </a:r>
          </a:p>
          <a:p>
            <a:pPr marL="171450" indent="-171450" algn="l">
              <a:buFontTx/>
              <a:buChar char="-"/>
            </a:pPr>
            <a:r>
              <a:rPr lang="de-DE" dirty="0">
                <a:sym typeface="Wingdings" pitchFamily="2" charset="2"/>
              </a:rPr>
              <a:t> Überleitung: Es gibt aber noch eine weitere Form von Mobbing über die wir heute besonders sprechen wollen: Und zwar das Cybermobbing. Kann jemand erklären, was das ist?</a:t>
            </a:r>
            <a:endParaRPr lang="de-DE" dirty="0"/>
          </a:p>
          <a:p>
            <a:pPr marL="171450" indent="-171450" algn="l">
              <a:buFontTx/>
              <a:buChar char="-"/>
            </a:pPr>
            <a:endParaRPr lang="de-DE" dirty="0"/>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2</a:t>
            </a:fld>
            <a:endParaRPr lang="de-DE"/>
          </a:p>
        </p:txBody>
      </p:sp>
    </p:spTree>
    <p:extLst>
      <p:ext uri="{BB962C8B-B14F-4D97-AF65-F5344CB8AC3E}">
        <p14:creationId xmlns:p14="http://schemas.microsoft.com/office/powerpoint/2010/main" val="233132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Cybermobbing, z.B. durch </a:t>
            </a:r>
          </a:p>
          <a:p>
            <a:r>
              <a:rPr lang="de-DE" dirty="0"/>
              <a:t>senden von privaten oder heimlich aufgenommenen Bildern</a:t>
            </a:r>
          </a:p>
          <a:p>
            <a:r>
              <a:rPr lang="de-DE" dirty="0"/>
              <a:t>anlegen von Fake Profilen</a:t>
            </a:r>
          </a:p>
          <a:p>
            <a:r>
              <a:rPr lang="de-DE" dirty="0"/>
              <a:t>lustig machen und beleidigen in Chats</a:t>
            </a:r>
          </a:p>
        </p:txBody>
      </p:sp>
      <p:sp>
        <p:nvSpPr>
          <p:cNvPr id="4" name="Foliennummernplatzhalter 3"/>
          <p:cNvSpPr>
            <a:spLocks noGrp="1"/>
          </p:cNvSpPr>
          <p:nvPr>
            <p:ph type="sldNum" sz="quarter" idx="5"/>
          </p:nvPr>
        </p:nvSpPr>
        <p:spPr/>
        <p:txBody>
          <a:bodyPr/>
          <a:lstStyle/>
          <a:p>
            <a:fld id="{77E4D0E4-ACE7-4A79-B98D-443CEA5CE4F4}" type="slidenum">
              <a:rPr lang="de-DE" smtClean="0"/>
              <a:t>3</a:t>
            </a:fld>
            <a:endParaRPr lang="de-DE"/>
          </a:p>
        </p:txBody>
      </p:sp>
    </p:spTree>
    <p:extLst>
      <p:ext uri="{BB962C8B-B14F-4D97-AF65-F5344CB8AC3E}">
        <p14:creationId xmlns:p14="http://schemas.microsoft.com/office/powerpoint/2010/main" val="91857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dirty="0">
                <a:solidFill>
                  <a:schemeClr val="tx1"/>
                </a:solidFill>
                <a:effectLst/>
                <a:latin typeface="+mn-lt"/>
                <a:ea typeface="+mn-ea"/>
                <a:cs typeface="+mn-cs"/>
              </a:rPr>
              <a:t>Kein Rückzugsort:</a:t>
            </a:r>
            <a:r>
              <a:rPr lang="de-DE" sz="1200" b="0" i="0" u="none" strike="noStrike" kern="1200" dirty="0">
                <a:solidFill>
                  <a:schemeClr val="tx1"/>
                </a:solidFill>
                <a:effectLst/>
                <a:latin typeface="+mn-lt"/>
                <a:ea typeface="+mn-ea"/>
                <a:cs typeface="+mn-cs"/>
              </a:rPr>
              <a:t> Fiese Kommentare und Nachrichten empfängt man auch Zuhause. Im Gegensatz zu Mobbing, was z.B. nur in der Schule stattfindet, hat man keine „Pause“</a:t>
            </a:r>
          </a:p>
          <a:p>
            <a:r>
              <a:rPr lang="de-DE" sz="1200" b="1" i="0" u="none" strike="noStrike" kern="1200" dirty="0">
                <a:solidFill>
                  <a:schemeClr val="tx1"/>
                </a:solidFill>
                <a:effectLst/>
                <a:latin typeface="+mn-lt"/>
                <a:ea typeface="+mn-ea"/>
                <a:cs typeface="+mn-cs"/>
              </a:rPr>
              <a:t>Schnelle Verbreitung:</a:t>
            </a:r>
            <a:r>
              <a:rPr lang="de-DE" sz="1200" b="0" i="0" u="none" strike="noStrike" kern="1200" dirty="0">
                <a:solidFill>
                  <a:schemeClr val="tx1"/>
                </a:solidFill>
                <a:effectLst/>
                <a:latin typeface="+mn-lt"/>
                <a:ea typeface="+mn-ea"/>
                <a:cs typeface="+mn-cs"/>
              </a:rPr>
              <a:t> Wenn ein beleidigender Inhalt erst einmal online ist, sieht ihn schnell ein riesiges Publikum. Außerdem weiß man nicht genau, wer die Inhalte alles gesehen hat.</a:t>
            </a:r>
          </a:p>
          <a:p>
            <a:r>
              <a:rPr lang="de-DE" sz="1200" b="1" i="0" u="none" strike="noStrike" kern="1200" dirty="0">
                <a:solidFill>
                  <a:schemeClr val="tx1"/>
                </a:solidFill>
                <a:effectLst/>
                <a:latin typeface="+mn-lt"/>
                <a:ea typeface="+mn-ea"/>
                <a:cs typeface="+mn-cs"/>
              </a:rPr>
              <a:t>Kein Einblick:</a:t>
            </a:r>
            <a:r>
              <a:rPr lang="de-DE" sz="1200" b="0" i="0" u="none" strike="noStrike" kern="1200" dirty="0">
                <a:solidFill>
                  <a:schemeClr val="tx1"/>
                </a:solidFill>
                <a:effectLst/>
                <a:latin typeface="+mn-lt"/>
                <a:ea typeface="+mn-ea"/>
                <a:cs typeface="+mn-cs"/>
              </a:rPr>
              <a:t> Außenstehende, wie deine Eltern und Lehrer, bekommen Attacken nicht mit und können deshalb nicht helfend eingreifen</a:t>
            </a:r>
          </a:p>
          <a:p>
            <a:r>
              <a:rPr lang="de-DE" sz="1200" b="1" i="0" u="none" strike="noStrike" kern="1200" dirty="0">
                <a:solidFill>
                  <a:schemeClr val="tx1"/>
                </a:solidFill>
                <a:effectLst/>
                <a:latin typeface="+mn-lt"/>
                <a:ea typeface="+mn-ea"/>
                <a:cs typeface="+mn-cs"/>
              </a:rPr>
              <a:t>Anonymität:</a:t>
            </a:r>
            <a:r>
              <a:rPr lang="de-DE" sz="1200" b="0" i="0" u="none" strike="noStrike" kern="1200" dirty="0">
                <a:solidFill>
                  <a:schemeClr val="tx1"/>
                </a:solidFill>
                <a:effectLst/>
                <a:latin typeface="+mn-lt"/>
                <a:ea typeface="+mn-ea"/>
                <a:cs typeface="+mn-cs"/>
              </a:rPr>
              <a:t> Oft kennt man den Absender gemeiner Nachrichten nicht. Das macht es schwer, zu reagieren</a:t>
            </a:r>
          </a:p>
          <a:p>
            <a:endParaRPr lang="de-DE" dirty="0"/>
          </a:p>
          <a:p>
            <a:r>
              <a:rPr lang="de-DE" dirty="0">
                <a:sym typeface="Wingdings" pitchFamily="2" charset="2"/>
              </a:rPr>
              <a:t> Außerdem fällt es Tätern </a:t>
            </a:r>
            <a:r>
              <a:rPr lang="de-DE" dirty="0" err="1">
                <a:sym typeface="Wingdings" pitchFamily="2" charset="2"/>
              </a:rPr>
              <a:t>ott</a:t>
            </a:r>
            <a:r>
              <a:rPr lang="de-DE" dirty="0">
                <a:sym typeface="Wingdings" pitchFamily="2" charset="2"/>
              </a:rPr>
              <a:t> leichter online zu mobben, weil sie die Reaktionen ihrer „Opfer“ nicht sehen können, dadurch ist es schwerer Mitleid zu haben</a:t>
            </a: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4</a:t>
            </a:fld>
            <a:endParaRPr lang="de-DE"/>
          </a:p>
        </p:txBody>
      </p:sp>
    </p:spTree>
    <p:extLst>
      <p:ext uri="{BB962C8B-B14F-4D97-AF65-F5344CB8AC3E}">
        <p14:creationId xmlns:p14="http://schemas.microsoft.com/office/powerpoint/2010/main" val="278361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dirty="0">
                <a:solidFill>
                  <a:schemeClr val="tx1"/>
                </a:solidFill>
                <a:effectLst/>
                <a:latin typeface="+mn-lt"/>
                <a:ea typeface="+mn-ea"/>
                <a:cs typeface="+mn-cs"/>
              </a:rPr>
              <a:t>1. Halte dich bedeckt!</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so wenig wie möglich von dir online stellen </a:t>
            </a:r>
          </a:p>
          <a:p>
            <a:pPr marL="171450" indent="-171450">
              <a:buFontTx/>
              <a:buChar char="-"/>
            </a:pPr>
            <a:r>
              <a:rPr lang="de-DE" sz="1200" b="0" i="0" u="none" strike="noStrike" kern="1200" dirty="0">
                <a:solidFill>
                  <a:schemeClr val="tx1"/>
                </a:solidFill>
                <a:effectLst/>
                <a:latin typeface="+mn-lt"/>
                <a:ea typeface="+mn-ea"/>
                <a:cs typeface="+mn-cs"/>
              </a:rPr>
              <a:t>private Bilder, Videos oder die Handynummer nicht öffentlich machen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erhöht „Angriffsfläche“ für potenziellen Mobber</a:t>
            </a:r>
          </a:p>
          <a:p>
            <a:endParaRPr lang="de-DE" sz="1200" b="1" i="0" u="none" strike="noStrike"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2. Nicht antworten!</a:t>
            </a:r>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 Auch wenn es schwer fällt: nicht auf Nachrichten antworten, keine Diskussion </a:t>
            </a:r>
            <a:r>
              <a:rPr lang="de-DE" sz="1200" b="0" i="0" u="none" strike="noStrike" kern="1200" dirty="0">
                <a:solidFill>
                  <a:schemeClr val="tx1"/>
                </a:solidFill>
                <a:effectLst/>
                <a:latin typeface="+mn-lt"/>
                <a:ea typeface="+mn-ea"/>
                <a:cs typeface="+mn-cs"/>
                <a:sym typeface="Wingdings" pitchFamily="2" charset="2"/>
              </a:rPr>
              <a:t></a:t>
            </a:r>
            <a:r>
              <a:rPr lang="de-DE" sz="1200" b="0" i="0" u="none" strike="noStrike" kern="1200" dirty="0">
                <a:solidFill>
                  <a:schemeClr val="tx1"/>
                </a:solidFill>
                <a:effectLst/>
                <a:latin typeface="+mn-lt"/>
                <a:ea typeface="+mn-ea"/>
                <a:cs typeface="+mn-cs"/>
              </a:rPr>
              <a:t> stachelt die Täter nur noch mehr an</a:t>
            </a:r>
          </a:p>
          <a:p>
            <a:endParaRPr lang="de-DE" sz="1200" b="1" i="0" u="none" strike="noStrike"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3. Beweise sichern!</a:t>
            </a:r>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-Täter hinterlassen eindeutige Spuren im Netz</a:t>
            </a:r>
          </a:p>
          <a:p>
            <a:pPr marL="171450" indent="-171450">
              <a:buFontTx/>
              <a:buChar char="-"/>
            </a:pPr>
            <a:r>
              <a:rPr lang="de-DE" sz="1200" b="0" i="0" u="none" strike="noStrike" kern="1200" dirty="0">
                <a:solidFill>
                  <a:schemeClr val="tx1"/>
                </a:solidFill>
                <a:effectLst/>
                <a:latin typeface="+mn-lt"/>
                <a:ea typeface="+mn-ea"/>
                <a:cs typeface="+mn-cs"/>
              </a:rPr>
              <a:t>Screenshot oder Foto des Bildschirms reicht der Polizei oft als Beweis aus </a:t>
            </a:r>
          </a:p>
          <a:p>
            <a:pPr marL="171450" indent="-171450">
              <a:buFontTx/>
              <a:buChar char="-"/>
            </a:pP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4. </a:t>
            </a:r>
            <a:r>
              <a:rPr lang="de-DE" sz="1200" b="1" i="0" u="none" strike="noStrike" kern="1200" dirty="0">
                <a:solidFill>
                  <a:schemeClr val="tx1"/>
                </a:solidFill>
                <a:effectLst/>
                <a:latin typeface="+mn-lt"/>
                <a:ea typeface="+mn-ea"/>
                <a:cs typeface="+mn-cs"/>
              </a:rPr>
              <a:t>Inhalte löschen lassen!</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Bilder in Sozialen Netzwerken melden </a:t>
            </a:r>
            <a:r>
              <a:rPr lang="de-DE" sz="1200" b="0" i="0" u="none" strike="noStrike" kern="1200" dirty="0">
                <a:solidFill>
                  <a:schemeClr val="tx1"/>
                </a:solidFill>
                <a:effectLst/>
                <a:latin typeface="+mn-lt"/>
                <a:ea typeface="+mn-ea"/>
                <a:cs typeface="+mn-cs"/>
                <a:sym typeface="Wingdings" pitchFamily="2" charset="2"/>
              </a:rPr>
              <a:t> nach </a:t>
            </a:r>
            <a:r>
              <a:rPr lang="de-DE" sz="1200" b="0" i="0" u="none" strike="noStrike" kern="1200" dirty="0">
                <a:solidFill>
                  <a:schemeClr val="tx1"/>
                </a:solidFill>
                <a:effectLst/>
                <a:latin typeface="+mn-lt"/>
                <a:ea typeface="+mn-ea"/>
                <a:cs typeface="+mn-cs"/>
              </a:rPr>
              <a:t>Prüfung können sie durch den Seitenbetreiber gelöscht werden</a:t>
            </a:r>
          </a:p>
          <a:p>
            <a:pPr marL="171450" indent="-171450">
              <a:buFontTx/>
              <a:buChar char="-"/>
            </a:pPr>
            <a:r>
              <a:rPr lang="de-DE" sz="1200" b="0" i="0" u="none" strike="noStrike" kern="1200" dirty="0">
                <a:solidFill>
                  <a:schemeClr val="tx1"/>
                </a:solidFill>
                <a:effectLst/>
                <a:latin typeface="+mn-lt"/>
                <a:ea typeface="+mn-ea"/>
                <a:cs typeface="+mn-cs"/>
              </a:rPr>
              <a:t>Geht das nicht schnell genug: Seitenbetreiber direkt kontaktieren und um die Löschung bestimmter Inhalte bitten </a:t>
            </a:r>
            <a:r>
              <a:rPr lang="de-DE" sz="1200" b="0" i="0" u="none" strike="noStrike" kern="1200" dirty="0">
                <a:solidFill>
                  <a:schemeClr val="tx1"/>
                </a:solidFill>
                <a:effectLst/>
                <a:latin typeface="+mn-lt"/>
                <a:ea typeface="+mn-ea"/>
                <a:cs typeface="+mn-cs"/>
                <a:sym typeface="Wingdings" pitchFamily="2" charset="2"/>
              </a:rPr>
              <a:t> Adressen findest du im </a:t>
            </a:r>
            <a:r>
              <a:rPr lang="de-DE" sz="1200" b="0" i="0" u="none" strike="noStrike" kern="1200" dirty="0">
                <a:solidFill>
                  <a:schemeClr val="tx1"/>
                </a:solidFill>
                <a:effectLst/>
                <a:latin typeface="+mn-lt"/>
                <a:ea typeface="+mn-ea"/>
                <a:cs typeface="+mn-cs"/>
              </a:rPr>
              <a:t>Impressum</a:t>
            </a:r>
          </a:p>
          <a:p>
            <a:pPr marL="171450" indent="-171450">
              <a:buFontTx/>
              <a:buChar char="-"/>
            </a:pP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5. </a:t>
            </a:r>
            <a:r>
              <a:rPr lang="de-DE" sz="1200" b="1" i="0" u="none" strike="noStrike" kern="1200" dirty="0">
                <a:solidFill>
                  <a:schemeClr val="tx1"/>
                </a:solidFill>
                <a:effectLst/>
                <a:latin typeface="+mn-lt"/>
                <a:ea typeface="+mn-ea"/>
                <a:cs typeface="+mn-cs"/>
              </a:rPr>
              <a:t>Täter blockieren! </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Nutzer blockieren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keine Nachrichten mehr von dieser Person</a:t>
            </a:r>
          </a:p>
          <a:p>
            <a:pPr marL="171450" indent="-171450">
              <a:buFontTx/>
              <a:buChar char="-"/>
            </a:pPr>
            <a:endParaRPr lang="de-DE" sz="1200" b="0" i="0" u="none" strike="noStrike"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6. Keine Schwäche zeigen!</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Täter zielen bewusst auf vermeintlich schwache Menschen ab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Sobald du dich auf die Opferrolle einlässt, wird das Mobbing meist nur noch schlimmer</a:t>
            </a:r>
          </a:p>
          <a:p>
            <a:pPr marL="171450" indent="-171450">
              <a:buFontTx/>
              <a:buChar char="-"/>
            </a:pPr>
            <a:endParaRPr lang="de-DE" sz="1200" b="0" i="0" u="none" strike="noStrike"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7. Sich jemandem anvertrauen!</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Eltern, Freunde oder Geschwister können helfen</a:t>
            </a:r>
          </a:p>
          <a:p>
            <a:pPr marL="171450" indent="-171450">
              <a:buFontTx/>
              <a:buChar char="-"/>
            </a:pPr>
            <a:r>
              <a:rPr lang="de-DE" sz="1200" b="0" i="0" u="none" strike="noStrike" kern="1200" dirty="0">
                <a:solidFill>
                  <a:schemeClr val="tx1"/>
                </a:solidFill>
                <a:effectLst/>
                <a:latin typeface="+mn-lt"/>
                <a:ea typeface="+mn-ea"/>
                <a:cs typeface="+mn-cs"/>
              </a:rPr>
              <a:t>Mobbing in der Schule: Streitschlichter, Verbindungslehrer/Vertrauenslehrer, Schulsozialarbeiter, Klassenlehrer, Schulleitung </a:t>
            </a:r>
          </a:p>
          <a:p>
            <a:pPr marL="171450" indent="-171450">
              <a:buFontTx/>
              <a:buChar char="-"/>
            </a:pPr>
            <a:r>
              <a:rPr lang="de-DE" sz="1200" b="0" i="0" u="none" strike="noStrike" kern="1200" dirty="0">
                <a:solidFill>
                  <a:schemeClr val="tx1"/>
                </a:solidFill>
                <a:effectLst/>
                <a:latin typeface="+mn-lt"/>
                <a:ea typeface="+mn-ea"/>
                <a:cs typeface="+mn-cs"/>
              </a:rPr>
              <a:t>Erste Hilfe leistet auch die kostenlose und anonyme „</a:t>
            </a:r>
            <a:r>
              <a:rPr lang="de-DE" sz="1200" b="1" i="0" u="none" strike="noStrike" kern="1200" dirty="0">
                <a:solidFill>
                  <a:schemeClr val="tx1"/>
                </a:solidFill>
                <a:effectLst/>
                <a:latin typeface="+mn-lt"/>
                <a:ea typeface="+mn-ea"/>
                <a:cs typeface="+mn-cs"/>
                <a:hlinkClick r:id="rId3" tooltip="Öffnet externen Link in neuem Fenster"/>
              </a:rPr>
              <a:t>Nummer gegen Kummer</a:t>
            </a:r>
            <a:r>
              <a:rPr lang="de-DE" sz="1200" b="0" i="0" u="none" strike="noStrike" kern="1200" dirty="0">
                <a:solidFill>
                  <a:schemeClr val="tx1"/>
                </a:solidFill>
                <a:effectLst/>
                <a:latin typeface="+mn-lt"/>
                <a:ea typeface="+mn-ea"/>
                <a:cs typeface="+mn-cs"/>
              </a:rPr>
              <a:t>“ 116 111 (vom Festnetz: 0800 111 0 333) </a:t>
            </a:r>
            <a:r>
              <a:rPr lang="de-DE" sz="1200" b="0" i="0" u="none" strike="noStrike" kern="1200" dirty="0">
                <a:solidFill>
                  <a:schemeClr val="tx1"/>
                </a:solidFill>
                <a:effectLst/>
                <a:latin typeface="+mn-lt"/>
                <a:ea typeface="+mn-ea"/>
                <a:cs typeface="+mn-cs"/>
                <a:sym typeface="Wingdings" pitchFamily="2" charset="2"/>
              </a:rPr>
              <a:t> </a:t>
            </a:r>
            <a:r>
              <a:rPr lang="de-DE" sz="1200" b="0" i="0" u="none" strike="noStrike" kern="1200" dirty="0">
                <a:solidFill>
                  <a:schemeClr val="tx1"/>
                </a:solidFill>
                <a:effectLst/>
                <a:latin typeface="+mn-lt"/>
                <a:ea typeface="+mn-ea"/>
                <a:cs typeface="+mn-cs"/>
              </a:rPr>
              <a:t>ausführliche Beratung, konkrete Hilfestellung und wichtige Informationen</a:t>
            </a:r>
          </a:p>
          <a:p>
            <a:pPr marL="171450" indent="-171450">
              <a:buFontTx/>
              <a:buChar char="-"/>
            </a:pPr>
            <a:endParaRPr lang="de-DE" sz="1200" b="0" i="0" u="none" strike="noStrike" kern="1200" dirty="0">
              <a:solidFill>
                <a:schemeClr val="tx1"/>
              </a:solidFill>
              <a:effectLst/>
              <a:latin typeface="+mn-lt"/>
              <a:ea typeface="+mn-ea"/>
              <a:cs typeface="+mn-cs"/>
            </a:endParaRPr>
          </a:p>
          <a:p>
            <a:r>
              <a:rPr lang="de-DE" sz="1200" b="1" i="0" u="none" strike="noStrike" kern="1200" dirty="0">
                <a:solidFill>
                  <a:schemeClr val="tx1"/>
                </a:solidFill>
                <a:effectLst/>
                <a:latin typeface="+mn-lt"/>
                <a:ea typeface="+mn-ea"/>
                <a:cs typeface="+mn-cs"/>
              </a:rPr>
              <a:t>8. In schlimmen Fällen: Zur Polizei gehen und Anzeige erstatten!</a:t>
            </a:r>
            <a:endParaRPr lang="de-DE" sz="1200" b="0" i="0" u="none" strike="noStrike" kern="1200" dirty="0">
              <a:solidFill>
                <a:schemeClr val="tx1"/>
              </a:solidFill>
              <a:effectLst/>
              <a:latin typeface="+mn-lt"/>
              <a:ea typeface="+mn-ea"/>
              <a:cs typeface="+mn-cs"/>
            </a:endParaRPr>
          </a:p>
          <a:p>
            <a:pPr marL="171450" indent="-171450">
              <a:buFontTx/>
              <a:buChar char="-"/>
            </a:pPr>
            <a:r>
              <a:rPr lang="de-DE" sz="1200" b="0" i="0" u="none" strike="noStrike" kern="1200" dirty="0">
                <a:solidFill>
                  <a:schemeClr val="tx1"/>
                </a:solidFill>
                <a:effectLst/>
                <a:latin typeface="+mn-lt"/>
                <a:ea typeface="+mn-ea"/>
                <a:cs typeface="+mn-cs"/>
              </a:rPr>
              <a:t>Cyber-Mobbing und Mobbing sind strafbar</a:t>
            </a:r>
          </a:p>
          <a:p>
            <a:pPr marL="171450" indent="-171450">
              <a:buFontTx/>
              <a:buChar char="-"/>
            </a:pPr>
            <a:r>
              <a:rPr lang="de-DE" sz="1200" b="0" i="0" u="none" strike="noStrike" kern="1200" dirty="0">
                <a:solidFill>
                  <a:schemeClr val="tx1"/>
                </a:solidFill>
                <a:effectLst/>
                <a:latin typeface="+mn-lt"/>
                <a:ea typeface="+mn-ea"/>
                <a:cs typeface="+mn-cs"/>
              </a:rPr>
              <a:t>Einzelheiten mit der Polizei absprechen, ob Tatbestand vorliegt</a:t>
            </a:r>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5</a:t>
            </a:fld>
            <a:endParaRPr lang="de-DE"/>
          </a:p>
        </p:txBody>
      </p:sp>
    </p:spTree>
    <p:extLst>
      <p:ext uri="{BB962C8B-B14F-4D97-AF65-F5344CB8AC3E}">
        <p14:creationId xmlns:p14="http://schemas.microsoft.com/office/powerpoint/2010/main" val="280267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6</a:t>
            </a:fld>
            <a:endParaRPr lang="de-DE"/>
          </a:p>
        </p:txBody>
      </p:sp>
    </p:spTree>
    <p:extLst>
      <p:ext uri="{BB962C8B-B14F-4D97-AF65-F5344CB8AC3E}">
        <p14:creationId xmlns:p14="http://schemas.microsoft.com/office/powerpoint/2010/main" val="282523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ctr">
              <a:buFont typeface="Wingdings" pitchFamily="2" charset="2"/>
              <a:buChar char="à"/>
            </a:pPr>
            <a:r>
              <a:rPr lang="de-DE" dirty="0">
                <a:sym typeface="Wingdings" pitchFamily="2" charset="2"/>
              </a:rPr>
              <a:t>Hier bitte Namen der Ansprechpartner an eurer Schule einfügen</a:t>
            </a:r>
          </a:p>
          <a:p>
            <a:pPr marL="171450" indent="-171450" algn="ctr">
              <a:buFont typeface="Wingdings" pitchFamily="2" charset="2"/>
              <a:buChar char="à"/>
            </a:pPr>
            <a:r>
              <a:rPr lang="de-DE" dirty="0">
                <a:sym typeface="Wingdings" pitchFamily="2" charset="2"/>
              </a:rPr>
              <a:t>Funktion meint, ob es sich z.B. um den eigenen Klassenlehrer, einen Vertrauenslehrer,  Schulsozialarbeiter </a:t>
            </a:r>
            <a:r>
              <a:rPr lang="de-DE" dirty="0" err="1">
                <a:sym typeface="Wingdings" pitchFamily="2" charset="2"/>
              </a:rPr>
              <a:t>etc</a:t>
            </a:r>
            <a:r>
              <a:rPr lang="de-DE" dirty="0">
                <a:sym typeface="Wingdings" pitchFamily="2" charset="2"/>
              </a:rPr>
              <a:t> handelt</a:t>
            </a:r>
          </a:p>
          <a:p>
            <a:pPr marL="0" indent="0" algn="ctr">
              <a:buNone/>
            </a:pPr>
            <a:r>
              <a:rPr lang="de-DE" dirty="0">
                <a:sym typeface="Wingdings" pitchFamily="2" charset="2"/>
              </a:rPr>
              <a:t> Wann und wo kann man sie erreichen?</a:t>
            </a:r>
            <a:endParaRPr lang="de-DE" dirty="0"/>
          </a:p>
          <a:p>
            <a:endParaRPr lang="de-DE" dirty="0"/>
          </a:p>
        </p:txBody>
      </p:sp>
      <p:sp>
        <p:nvSpPr>
          <p:cNvPr id="4" name="Foliennummernplatzhalter 3"/>
          <p:cNvSpPr>
            <a:spLocks noGrp="1"/>
          </p:cNvSpPr>
          <p:nvPr>
            <p:ph type="sldNum" sz="quarter" idx="5"/>
          </p:nvPr>
        </p:nvSpPr>
        <p:spPr/>
        <p:txBody>
          <a:bodyPr/>
          <a:lstStyle/>
          <a:p>
            <a:fld id="{77E4D0E4-ACE7-4A79-B98D-443CEA5CE4F4}" type="slidenum">
              <a:rPr lang="de-DE" smtClean="0"/>
              <a:t>7</a:t>
            </a:fld>
            <a:endParaRPr lang="de-DE"/>
          </a:p>
        </p:txBody>
      </p:sp>
    </p:spTree>
    <p:extLst>
      <p:ext uri="{BB962C8B-B14F-4D97-AF65-F5344CB8AC3E}">
        <p14:creationId xmlns:p14="http://schemas.microsoft.com/office/powerpoint/2010/main" val="382360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Zusätzliche Erklärung:</a:t>
            </a:r>
          </a:p>
          <a:p>
            <a:pPr marL="171450" indent="-171450">
              <a:buFontTx/>
              <a:buChar char="-"/>
            </a:pPr>
            <a:r>
              <a:rPr lang="de-DE" dirty="0"/>
              <a:t>Das können auch „oberflächliche“ Komplimente sein, wie z.B. „Ich mag dein </a:t>
            </a:r>
            <a:r>
              <a:rPr lang="de-DE" dirty="0" err="1"/>
              <a:t>Tshirt</a:t>
            </a:r>
            <a:r>
              <a:rPr lang="de-DE" dirty="0"/>
              <a:t>“, „Deine Frisur gefällt mir heute sehr gut“</a:t>
            </a:r>
          </a:p>
          <a:p>
            <a:pPr marL="171450" indent="-171450">
              <a:buFontTx/>
              <a:buChar char="-"/>
            </a:pPr>
            <a:r>
              <a:rPr lang="de-DE" dirty="0"/>
              <a:t>Die Komplimente können sich auch auf den Schullalltag beziehen, z.B. „Ich finde, du hältst immer richtig gute Referate“, „Es ist super, dass du dich bei Mathe so oft meldest“ usw.</a:t>
            </a:r>
          </a:p>
          <a:p>
            <a:pPr marL="171450" indent="-171450">
              <a:buFontTx/>
              <a:buChar char="-"/>
            </a:pPr>
            <a:r>
              <a:rPr lang="de-DE" dirty="0"/>
              <a:t>Oder die Komplimente beziehen sich auf den Charakter, z.B. „Du bist super lustig“ usw.</a:t>
            </a:r>
          </a:p>
          <a:p>
            <a:pPr marL="171450" indent="-171450">
              <a:buFontTx/>
              <a:buChar char="-"/>
            </a:pPr>
            <a:endParaRPr lang="de-DE" dirty="0"/>
          </a:p>
          <a:p>
            <a:pPr marL="171450" indent="-171450">
              <a:buFontTx/>
              <a:buChar char="-"/>
            </a:pPr>
            <a:r>
              <a:rPr lang="de-DE" dirty="0"/>
              <a:t>Wichtig ist nur: Die Komplimente müssen ernst gemeint sein! Fällt einem Schüler oder einer Schülerin zu jemanden wirklich gar nichts ein, dann lieber auslassen! Vielleicht ist die Challenge ja aber auch eine Gelegenheit, um einen Streit o.ä. zu überwinden.</a:t>
            </a:r>
          </a:p>
        </p:txBody>
      </p:sp>
      <p:sp>
        <p:nvSpPr>
          <p:cNvPr id="4" name="Foliennummernplatzhalter 3"/>
          <p:cNvSpPr>
            <a:spLocks noGrp="1"/>
          </p:cNvSpPr>
          <p:nvPr>
            <p:ph type="sldNum" sz="quarter" idx="5"/>
          </p:nvPr>
        </p:nvSpPr>
        <p:spPr/>
        <p:txBody>
          <a:bodyPr/>
          <a:lstStyle/>
          <a:p>
            <a:fld id="{77E4D0E4-ACE7-4A79-B98D-443CEA5CE4F4}" type="slidenum">
              <a:rPr lang="de-DE" smtClean="0"/>
              <a:t>8</a:t>
            </a:fld>
            <a:endParaRPr lang="de-DE"/>
          </a:p>
        </p:txBody>
      </p:sp>
    </p:spTree>
    <p:extLst>
      <p:ext uri="{BB962C8B-B14F-4D97-AF65-F5344CB8AC3E}">
        <p14:creationId xmlns:p14="http://schemas.microsoft.com/office/powerpoint/2010/main" val="1222343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2636" y="2790173"/>
            <a:ext cx="9252000" cy="763466"/>
          </a:xfrm>
          <a:prstGeom prst="rect">
            <a:avLst/>
          </a:prstGeom>
          <a:noFill/>
          <a:ln>
            <a:noFill/>
          </a:ln>
        </p:spPr>
        <p:txBody>
          <a:bodyPr anchor="ctr">
            <a:noAutofit/>
          </a:bodyPr>
          <a:lstStyle>
            <a:lvl1pPr marL="0" indent="0" algn="l">
              <a:defRPr sz="4000" b="0" i="0" baseline="0">
                <a:solidFill>
                  <a:schemeClr val="bg1"/>
                </a:solidFill>
                <a:latin typeface="Calibri Light" charset="0"/>
                <a:ea typeface="Calibri Light" charset="0"/>
                <a:cs typeface="Calibri Light" charset="0"/>
              </a:defRPr>
            </a:lvl1pPr>
          </a:lstStyle>
          <a:p>
            <a:r>
              <a:rPr lang="de-DE"/>
              <a:t>Mastertitelformat bearbeiten</a:t>
            </a:r>
            <a:endParaRPr lang="de-DE" dirty="0"/>
          </a:p>
        </p:txBody>
      </p:sp>
      <p:sp>
        <p:nvSpPr>
          <p:cNvPr id="3" name="Untertitel 2"/>
          <p:cNvSpPr>
            <a:spLocks noGrp="1"/>
          </p:cNvSpPr>
          <p:nvPr>
            <p:ph type="subTitle" idx="1"/>
          </p:nvPr>
        </p:nvSpPr>
        <p:spPr>
          <a:xfrm>
            <a:off x="742636" y="3605278"/>
            <a:ext cx="9252000" cy="432048"/>
          </a:xfrm>
          <a:noFill/>
          <a:ln>
            <a:noFill/>
          </a:ln>
        </p:spPr>
        <p:txBody>
          <a:bodyPr>
            <a:normAutofit/>
          </a:bodyPr>
          <a:lstStyle>
            <a:lvl1pPr marL="0" indent="0" algn="l">
              <a:buNone/>
              <a:defRPr sz="2400" b="0" i="0">
                <a:solidFill>
                  <a:schemeClr val="bg1"/>
                </a:solidFill>
                <a:latin typeface="Calibri Light" charset="0"/>
                <a:ea typeface="Calibri Light" charset="0"/>
                <a:cs typeface="Calibri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8" name="Textplatzhalter 7"/>
          <p:cNvSpPr>
            <a:spLocks noGrp="1"/>
          </p:cNvSpPr>
          <p:nvPr>
            <p:ph type="body" sz="quarter" idx="10" hasCustomPrompt="1"/>
          </p:nvPr>
        </p:nvSpPr>
        <p:spPr>
          <a:xfrm>
            <a:off x="742636" y="4181519"/>
            <a:ext cx="9252000" cy="360363"/>
          </a:xfrm>
        </p:spPr>
        <p:txBody>
          <a:bodyPr>
            <a:noAutofit/>
          </a:bodyPr>
          <a:lstStyle>
            <a:lvl1pPr marL="177800" marR="0" indent="0" algn="r" defTabSz="914400" rtl="0" eaLnBrk="1" fontAlgn="auto" latinLnBrk="0" hangingPunct="1">
              <a:lnSpc>
                <a:spcPct val="100000"/>
              </a:lnSpc>
              <a:spcBef>
                <a:spcPct val="20000"/>
              </a:spcBef>
              <a:spcAft>
                <a:spcPts val="0"/>
              </a:spcAft>
              <a:buClrTx/>
              <a:buSzTx/>
              <a:buFontTx/>
              <a:buNone/>
              <a:tabLst/>
              <a:defRPr sz="2000" b="0" i="0" baseline="0">
                <a:solidFill>
                  <a:schemeClr val="bg1"/>
                </a:solidFill>
                <a:latin typeface="Calibri Light" charset="0"/>
                <a:ea typeface="Calibri Light" charset="0"/>
                <a:cs typeface="Calibri Light" charset="0"/>
              </a:defRPr>
            </a:lvl1pPr>
            <a:lvl2pPr>
              <a:defRPr b="0">
                <a:latin typeface="+mj-lt"/>
              </a:defRPr>
            </a:lvl2pPr>
            <a:lvl3pPr>
              <a:defRPr b="0">
                <a:latin typeface="+mj-lt"/>
              </a:defRPr>
            </a:lvl3pPr>
            <a:lvl4pPr>
              <a:defRPr b="0">
                <a:latin typeface="+mj-lt"/>
              </a:defRPr>
            </a:lvl4pPr>
            <a:lvl5pPr>
              <a:defRPr b="0">
                <a:latin typeface="+mj-lt"/>
              </a:defRPr>
            </a:lvl5pPr>
          </a:lstStyle>
          <a:p>
            <a:pPr marL="177800" marR="0" lvl="0" indent="0" algn="r" defTabSz="914400" rtl="0" eaLnBrk="1" fontAlgn="auto" latinLnBrk="0" hangingPunct="1">
              <a:lnSpc>
                <a:spcPct val="100000"/>
              </a:lnSpc>
              <a:spcBef>
                <a:spcPct val="20000"/>
              </a:spcBef>
              <a:spcAft>
                <a:spcPts val="0"/>
              </a:spcAft>
              <a:buClrTx/>
              <a:buSzTx/>
              <a:buFontTx/>
              <a:buNone/>
              <a:tabLst/>
              <a:defRPr/>
            </a:pPr>
            <a:r>
              <a:rPr lang="de-DE" dirty="0"/>
              <a:t>Referent(en): Name(en)</a:t>
            </a:r>
          </a:p>
        </p:txBody>
      </p:sp>
      <p:sp>
        <p:nvSpPr>
          <p:cNvPr id="9" name="Rechteck 8"/>
          <p:cNvSpPr/>
          <p:nvPr userDrawn="1"/>
        </p:nvSpPr>
        <p:spPr>
          <a:xfrm>
            <a:off x="0" y="5406802"/>
            <a:ext cx="12192000" cy="14511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5" name="Grafik 14">
            <a:extLst>
              <a:ext uri="{FF2B5EF4-FFF2-40B4-BE49-F238E27FC236}">
                <a16:creationId xmlns:a16="http://schemas.microsoft.com/office/drawing/2014/main" id="{E6394EFD-3DB4-EF4F-BB89-5831A66031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468" y="5886998"/>
            <a:ext cx="3566160" cy="785404"/>
          </a:xfrm>
          <a:prstGeom prst="rect">
            <a:avLst/>
          </a:prstGeom>
        </p:spPr>
      </p:pic>
      <p:sp>
        <p:nvSpPr>
          <p:cNvPr id="24" name="Textfeld 23">
            <a:extLst>
              <a:ext uri="{FF2B5EF4-FFF2-40B4-BE49-F238E27FC236}">
                <a16:creationId xmlns:a16="http://schemas.microsoft.com/office/drawing/2014/main" id="{CE5046AF-B53F-F94D-8B97-CD03064FF938}"/>
              </a:ext>
            </a:extLst>
          </p:cNvPr>
          <p:cNvSpPr txBox="1"/>
          <p:nvPr userDrawn="1"/>
        </p:nvSpPr>
        <p:spPr>
          <a:xfrm>
            <a:off x="576000" y="5638597"/>
            <a:ext cx="10931883" cy="338554"/>
          </a:xfrm>
          <a:prstGeom prst="rect">
            <a:avLst/>
          </a:prstGeom>
          <a:noFill/>
          <a:ln>
            <a:noFill/>
          </a:ln>
        </p:spPr>
        <p:txBody>
          <a:bodyPr wrap="square" rtlCol="0">
            <a:spAutoFit/>
          </a:bodyPr>
          <a:lstStyle/>
          <a:p>
            <a:pPr marL="9525" indent="0" algn="l">
              <a:tabLst/>
            </a:pPr>
            <a:r>
              <a:rPr lang="de-DE" sz="1600" b="1" i="0" kern="1200" baseline="0" dirty="0">
                <a:solidFill>
                  <a:schemeClr val="tx2"/>
                </a:solidFill>
                <a:latin typeface="Calibri Light" charset="0"/>
                <a:ea typeface="Calibri Light" charset="0"/>
                <a:cs typeface="Calibri Light" charset="0"/>
              </a:rPr>
              <a:t>Ein Angebot von:						Redaktion:</a:t>
            </a:r>
          </a:p>
        </p:txBody>
      </p:sp>
      <p:pic>
        <p:nvPicPr>
          <p:cNvPr id="13" name="Grafik 12">
            <a:extLst>
              <a:ext uri="{FF2B5EF4-FFF2-40B4-BE49-F238E27FC236}">
                <a16:creationId xmlns:a16="http://schemas.microsoft.com/office/drawing/2014/main" id="{15F71A1C-E5BC-A85A-8707-CCAA1CFAB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2115" y="6045700"/>
            <a:ext cx="1907610" cy="468000"/>
          </a:xfrm>
          <a:prstGeom prst="rect">
            <a:avLst/>
          </a:prstGeom>
        </p:spPr>
      </p:pic>
      <p:pic>
        <p:nvPicPr>
          <p:cNvPr id="12" name="Grafik 11">
            <a:extLst>
              <a:ext uri="{FF2B5EF4-FFF2-40B4-BE49-F238E27FC236}">
                <a16:creationId xmlns:a16="http://schemas.microsoft.com/office/drawing/2014/main" id="{75EDAF86-5EC7-8C6C-B031-84D0555E2ED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2636" y="394286"/>
            <a:ext cx="3630220" cy="645619"/>
          </a:xfrm>
          <a:prstGeom prst="rect">
            <a:avLst/>
          </a:prstGeom>
        </p:spPr>
      </p:pic>
    </p:spTree>
    <p:extLst>
      <p:ext uri="{BB962C8B-B14F-4D97-AF65-F5344CB8AC3E}">
        <p14:creationId xmlns:p14="http://schemas.microsoft.com/office/powerpoint/2010/main" val="2098436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83820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4415367"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836933"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4383487"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838200"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4416000"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836932"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4384755"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7" name="Textplatzhalter 2">
            <a:extLst>
              <a:ext uri="{FF2B5EF4-FFF2-40B4-BE49-F238E27FC236}">
                <a16:creationId xmlns:a16="http://schemas.microsoft.com/office/drawing/2014/main" id="{43A222A8-2DEE-CA48-8A66-31FED1B6CA5B}"/>
              </a:ext>
            </a:extLst>
          </p:cNvPr>
          <p:cNvSpPr>
            <a:spLocks noGrp="1"/>
          </p:cNvSpPr>
          <p:nvPr>
            <p:ph type="body" sz="quarter" idx="31" hasCustomPrompt="1"/>
          </p:nvPr>
        </p:nvSpPr>
        <p:spPr>
          <a:xfrm>
            <a:off x="7985461"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8" name="Textplatzhalter 2">
            <a:extLst>
              <a:ext uri="{FF2B5EF4-FFF2-40B4-BE49-F238E27FC236}">
                <a16:creationId xmlns:a16="http://schemas.microsoft.com/office/drawing/2014/main" id="{1E5931C7-E7CA-3A4E-B86C-887A7C7E739D}"/>
              </a:ext>
            </a:extLst>
          </p:cNvPr>
          <p:cNvSpPr>
            <a:spLocks noGrp="1"/>
          </p:cNvSpPr>
          <p:nvPr>
            <p:ph type="body" sz="quarter" idx="32" hasCustomPrompt="1"/>
          </p:nvPr>
        </p:nvSpPr>
        <p:spPr>
          <a:xfrm>
            <a:off x="7953581"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9" name="Inhaltsplatzhalter 3">
            <a:extLst>
              <a:ext uri="{FF2B5EF4-FFF2-40B4-BE49-F238E27FC236}">
                <a16:creationId xmlns:a16="http://schemas.microsoft.com/office/drawing/2014/main" id="{BC264A50-17FA-6649-A454-349B36C01942}"/>
              </a:ext>
            </a:extLst>
          </p:cNvPr>
          <p:cNvSpPr>
            <a:spLocks noGrp="1"/>
          </p:cNvSpPr>
          <p:nvPr>
            <p:ph sz="quarter" idx="33" hasCustomPrompt="1"/>
          </p:nvPr>
        </p:nvSpPr>
        <p:spPr>
          <a:xfrm>
            <a:off x="7986093"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30" name="Inhaltsplatzhalter 3">
            <a:extLst>
              <a:ext uri="{FF2B5EF4-FFF2-40B4-BE49-F238E27FC236}">
                <a16:creationId xmlns:a16="http://schemas.microsoft.com/office/drawing/2014/main" id="{A538D173-DD0B-134B-8A8E-71D55E21BEFD}"/>
              </a:ext>
            </a:extLst>
          </p:cNvPr>
          <p:cNvSpPr>
            <a:spLocks noGrp="1"/>
          </p:cNvSpPr>
          <p:nvPr>
            <p:ph sz="quarter" idx="34" hasCustomPrompt="1"/>
          </p:nvPr>
        </p:nvSpPr>
        <p:spPr>
          <a:xfrm>
            <a:off x="7954848"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12" name="Textplatzhalter 2"/>
          <p:cNvSpPr>
            <a:spLocks noGrp="1"/>
          </p:cNvSpPr>
          <p:nvPr>
            <p:ph type="body" sz="quarter" idx="24" hasCustomPrompt="1"/>
          </p:nvPr>
        </p:nvSpPr>
        <p:spPr>
          <a:xfrm>
            <a:off x="2386531" y="2783454"/>
            <a:ext cx="3360000"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extplatzhalter 2"/>
          <p:cNvSpPr>
            <a:spLocks noGrp="1"/>
          </p:cNvSpPr>
          <p:nvPr>
            <p:ph type="body" sz="quarter" idx="25" hasCustomPrompt="1"/>
          </p:nvPr>
        </p:nvSpPr>
        <p:spPr>
          <a:xfrm>
            <a:off x="5933085" y="2783454"/>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8" name="Textplatzhalter 2"/>
          <p:cNvSpPr>
            <a:spLocks noGrp="1"/>
          </p:cNvSpPr>
          <p:nvPr>
            <p:ph type="body" sz="quarter" idx="26" hasCustomPrompt="1"/>
          </p:nvPr>
        </p:nvSpPr>
        <p:spPr>
          <a:xfrm>
            <a:off x="2386530"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21" name="Textplatzhalter 2"/>
          <p:cNvSpPr>
            <a:spLocks noGrp="1"/>
          </p:cNvSpPr>
          <p:nvPr>
            <p:ph type="body" sz="quarter" idx="27" hasCustomPrompt="1"/>
          </p:nvPr>
        </p:nvSpPr>
        <p:spPr>
          <a:xfrm>
            <a:off x="5933085" y="5732649"/>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7" name="Inhaltsplatzhalter 3">
            <a:extLst>
              <a:ext uri="{FF2B5EF4-FFF2-40B4-BE49-F238E27FC236}">
                <a16:creationId xmlns:a16="http://schemas.microsoft.com/office/drawing/2014/main" id="{9F92309D-B68E-E14F-AEC1-A0A28CBAF159}"/>
              </a:ext>
            </a:extLst>
          </p:cNvPr>
          <p:cNvSpPr>
            <a:spLocks noGrp="1"/>
          </p:cNvSpPr>
          <p:nvPr>
            <p:ph sz="quarter" idx="13" hasCustomPrompt="1"/>
          </p:nvPr>
        </p:nvSpPr>
        <p:spPr>
          <a:xfrm>
            <a:off x="2386529" y="541964"/>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0" name="Inhaltsplatzhalter 3">
            <a:extLst>
              <a:ext uri="{FF2B5EF4-FFF2-40B4-BE49-F238E27FC236}">
                <a16:creationId xmlns:a16="http://schemas.microsoft.com/office/drawing/2014/main" id="{BA13D4EA-63D4-C64C-A36C-9AA24680C57F}"/>
              </a:ext>
            </a:extLst>
          </p:cNvPr>
          <p:cNvSpPr>
            <a:spLocks noGrp="1"/>
          </p:cNvSpPr>
          <p:nvPr>
            <p:ph sz="quarter" idx="28" hasCustomPrompt="1"/>
          </p:nvPr>
        </p:nvSpPr>
        <p:spPr>
          <a:xfrm>
            <a:off x="5934352" y="541962"/>
            <a:ext cx="3360000" cy="2160000"/>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endParaRPr lang="de-DE" dirty="0"/>
          </a:p>
        </p:txBody>
      </p:sp>
      <p:sp>
        <p:nvSpPr>
          <p:cNvPr id="25" name="Inhaltsplatzhalter 3">
            <a:extLst>
              <a:ext uri="{FF2B5EF4-FFF2-40B4-BE49-F238E27FC236}">
                <a16:creationId xmlns:a16="http://schemas.microsoft.com/office/drawing/2014/main" id="{20496240-9E72-3849-A34D-AFC2BE55F8E4}"/>
              </a:ext>
            </a:extLst>
          </p:cNvPr>
          <p:cNvSpPr>
            <a:spLocks noGrp="1"/>
          </p:cNvSpPr>
          <p:nvPr>
            <p:ph sz="quarter" idx="29" hasCustomPrompt="1"/>
          </p:nvPr>
        </p:nvSpPr>
        <p:spPr>
          <a:xfrm>
            <a:off x="2386529" y="3492653"/>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
        <p:nvSpPr>
          <p:cNvPr id="26" name="Inhaltsplatzhalter 3">
            <a:extLst>
              <a:ext uri="{FF2B5EF4-FFF2-40B4-BE49-F238E27FC236}">
                <a16:creationId xmlns:a16="http://schemas.microsoft.com/office/drawing/2014/main" id="{F50FB8C2-2F2E-3148-A56C-635D3039A7BC}"/>
              </a:ext>
            </a:extLst>
          </p:cNvPr>
          <p:cNvSpPr>
            <a:spLocks noGrp="1"/>
          </p:cNvSpPr>
          <p:nvPr>
            <p:ph sz="quarter" idx="30" hasCustomPrompt="1"/>
          </p:nvPr>
        </p:nvSpPr>
        <p:spPr>
          <a:xfrm>
            <a:off x="5934352" y="3492652"/>
            <a:ext cx="3360000" cy="2160001"/>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15797972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mal 3">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extplatzhalter 2"/>
          <p:cNvSpPr>
            <a:spLocks noGrp="1"/>
          </p:cNvSpPr>
          <p:nvPr>
            <p:ph type="body" sz="quarter" idx="25" hasCustomPrompt="1"/>
          </p:nvPr>
        </p:nvSpPr>
        <p:spPr>
          <a:xfrm>
            <a:off x="877331"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extplatzhalter 2"/>
          <p:cNvSpPr>
            <a:spLocks noGrp="1"/>
          </p:cNvSpPr>
          <p:nvPr>
            <p:ph type="body" sz="quarter" idx="26" hasCustomPrompt="1"/>
          </p:nvPr>
        </p:nvSpPr>
        <p:spPr>
          <a:xfrm>
            <a:off x="4412670"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3" name="Textplatzhalter 2"/>
          <p:cNvSpPr>
            <a:spLocks noGrp="1"/>
          </p:cNvSpPr>
          <p:nvPr>
            <p:ph type="body" sz="quarter" idx="24" hasCustomPrompt="1"/>
          </p:nvPr>
        </p:nvSpPr>
        <p:spPr>
          <a:xfrm>
            <a:off x="7957893" y="5735126"/>
            <a:ext cx="3361268"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6"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14" name="Inhaltsplatzhalter 3">
            <a:extLst>
              <a:ext uri="{FF2B5EF4-FFF2-40B4-BE49-F238E27FC236}">
                <a16:creationId xmlns:a16="http://schemas.microsoft.com/office/drawing/2014/main" id="{8D399B13-8BD6-634F-9EB5-2C89B78F87E6}"/>
              </a:ext>
            </a:extLst>
          </p:cNvPr>
          <p:cNvSpPr>
            <a:spLocks noGrp="1"/>
          </p:cNvSpPr>
          <p:nvPr>
            <p:ph sz="quarter" idx="13" hasCustomPrompt="1"/>
          </p:nvPr>
        </p:nvSpPr>
        <p:spPr>
          <a:xfrm>
            <a:off x="877332" y="540326"/>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7" name="Inhaltsplatzhalter 3">
            <a:extLst>
              <a:ext uri="{FF2B5EF4-FFF2-40B4-BE49-F238E27FC236}">
                <a16:creationId xmlns:a16="http://schemas.microsoft.com/office/drawing/2014/main" id="{91556102-F962-4B49-9CCB-A14C041D68C4}"/>
              </a:ext>
            </a:extLst>
          </p:cNvPr>
          <p:cNvSpPr>
            <a:spLocks noGrp="1"/>
          </p:cNvSpPr>
          <p:nvPr>
            <p:ph sz="quarter" idx="27" hasCustomPrompt="1"/>
          </p:nvPr>
        </p:nvSpPr>
        <p:spPr>
          <a:xfrm>
            <a:off x="4412669" y="540325"/>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
        <p:nvSpPr>
          <p:cNvPr id="18" name="Inhaltsplatzhalter 3">
            <a:extLst>
              <a:ext uri="{FF2B5EF4-FFF2-40B4-BE49-F238E27FC236}">
                <a16:creationId xmlns:a16="http://schemas.microsoft.com/office/drawing/2014/main" id="{7512757D-95D2-1640-B0F8-1363E6AFC477}"/>
              </a:ext>
            </a:extLst>
          </p:cNvPr>
          <p:cNvSpPr>
            <a:spLocks noGrp="1"/>
          </p:cNvSpPr>
          <p:nvPr>
            <p:ph sz="quarter" idx="28" hasCustomPrompt="1"/>
          </p:nvPr>
        </p:nvSpPr>
        <p:spPr>
          <a:xfrm>
            <a:off x="7957893" y="540324"/>
            <a:ext cx="336126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mal 2">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7" name="Textplatzhalter 2"/>
          <p:cNvSpPr>
            <a:spLocks noGrp="1"/>
          </p:cNvSpPr>
          <p:nvPr>
            <p:ph type="body" sz="quarter" idx="25" hasCustomPrompt="1"/>
          </p:nvPr>
        </p:nvSpPr>
        <p:spPr>
          <a:xfrm>
            <a:off x="87822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8" name="Textplatzhalter 2"/>
          <p:cNvSpPr>
            <a:spLocks noGrp="1"/>
          </p:cNvSpPr>
          <p:nvPr>
            <p:ph type="body" sz="quarter" idx="26" hasCustomPrompt="1"/>
          </p:nvPr>
        </p:nvSpPr>
        <p:spPr>
          <a:xfrm>
            <a:off x="6367432" y="5735126"/>
            <a:ext cx="4930907" cy="436562"/>
          </a:xfrm>
          <a:prstGeom prst="rect">
            <a:avLst/>
          </a:prstGeom>
          <a:noFill/>
        </p:spPr>
        <p:txBody>
          <a:bodyPr lIns="144000" rIns="108000" anchor="ctr" anchorCtr="0">
            <a:noAutofit/>
          </a:bodyPr>
          <a:lstStyle>
            <a:lvl1pPr marL="0" indent="0" algn="ctr">
              <a:buFont typeface="Arial" charset="0"/>
              <a:buNone/>
              <a:defRPr sz="2400" b="0" i="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r>
              <a:rPr lang="de-DE" dirty="0"/>
              <a:t>Titel</a:t>
            </a:r>
          </a:p>
        </p:txBody>
      </p:sp>
      <p:sp>
        <p:nvSpPr>
          <p:cNvPr id="10"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9" name="Inhaltsplatzhalter 3">
            <a:extLst>
              <a:ext uri="{FF2B5EF4-FFF2-40B4-BE49-F238E27FC236}">
                <a16:creationId xmlns:a16="http://schemas.microsoft.com/office/drawing/2014/main" id="{91497B0B-A9DD-724B-9EE5-2F367DEE15DB}"/>
              </a:ext>
            </a:extLst>
          </p:cNvPr>
          <p:cNvSpPr>
            <a:spLocks noGrp="1"/>
          </p:cNvSpPr>
          <p:nvPr>
            <p:ph sz="quarter" idx="13" hasCustomPrompt="1"/>
          </p:nvPr>
        </p:nvSpPr>
        <p:spPr>
          <a:xfrm>
            <a:off x="878222" y="540326"/>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3">
            <a:extLst>
              <a:ext uri="{FF2B5EF4-FFF2-40B4-BE49-F238E27FC236}">
                <a16:creationId xmlns:a16="http://schemas.microsoft.com/office/drawing/2014/main" id="{D2F510BF-7BBD-2145-9976-6784442078BC}"/>
              </a:ext>
            </a:extLst>
          </p:cNvPr>
          <p:cNvSpPr>
            <a:spLocks noGrp="1"/>
          </p:cNvSpPr>
          <p:nvPr>
            <p:ph sz="quarter" idx="27" hasCustomPrompt="1"/>
          </p:nvPr>
        </p:nvSpPr>
        <p:spPr>
          <a:xfrm>
            <a:off x="6367432" y="540325"/>
            <a:ext cx="4930907" cy="5112327"/>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enplatzhalter 6"/>
          <p:cNvSpPr>
            <a:spLocks noGrp="1"/>
          </p:cNvSpPr>
          <p:nvPr>
            <p:ph type="media" sz="quarter" idx="10"/>
          </p:nvPr>
        </p:nvSpPr>
        <p:spPr>
          <a:xfrm>
            <a:off x="0" y="0"/>
            <a:ext cx="12192000" cy="6858000"/>
          </a:xfrm>
        </p:spPr>
        <p:txBody>
          <a:bodyPr/>
          <a:lstStyle>
            <a:lvl1pPr marL="0" indent="0">
              <a:buNone/>
              <a:defRPr>
                <a:solidFill>
                  <a:schemeClr val="bg1"/>
                </a:solidFill>
              </a:defRPr>
            </a:lvl1pPr>
          </a:lstStyle>
          <a:p>
            <a:r>
              <a:rPr lang="de-DE"/>
              <a:t>Mediaclip durch Klicken auf Symbol hinzufügen</a:t>
            </a:r>
            <a:endParaRPr lang="de-DE" dirty="0"/>
          </a:p>
        </p:txBody>
      </p:sp>
      <p:sp>
        <p:nvSpPr>
          <p:cNvPr id="5"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extLst>
      <p:ext uri="{BB962C8B-B14F-4D97-AF65-F5344CB8AC3E}">
        <p14:creationId xmlns:p14="http://schemas.microsoft.com/office/powerpoint/2010/main" val="16222936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blipFill dpi="0" rotWithShape="1">
          <a:blip r:embed="rId2">
            <a:lum/>
            <a:extLst>
              <a:ext uri="{BEBA8EAE-BF5A-486C-A8C5-ECC9F3942E4B}">
                <a14:imgProps xmlns:a14="http://schemas.microsoft.com/office/drawing/2010/main">
                  <a14:imgLayer>
                    <a14:imgEffect>
                      <a14:sharpenSoften amount="-7500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1" y="0"/>
            <a:ext cx="12192000" cy="6858000"/>
          </a:xfrm>
          <a:prstGeom prst="rect">
            <a:avLst/>
          </a:prstGeom>
          <a:noFill/>
          <a:ln w="254000">
            <a:noFill/>
            <a:miter lim="800000"/>
          </a:ln>
        </p:spPr>
        <p:txBody>
          <a:bodyPr vert="horz" wrap="square" lIns="216000" tIns="216000" rIns="216000" bIns="216000" rtlCol="0" anchor="ctr" anchorCtr="0">
            <a:normAutofit/>
          </a:bodyPr>
          <a:lstStyle>
            <a:lvl1pPr algn="ctr">
              <a:defRPr lang="de-DE" sz="5400" b="0" i="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indent="0"/>
            <a:r>
              <a:rPr lang="de-DE" dirty="0"/>
              <a:t>Abschnittstitel</a:t>
            </a:r>
          </a:p>
        </p:txBody>
      </p:sp>
    </p:spTree>
    <p:extLst>
      <p:ext uri="{BB962C8B-B14F-4D97-AF65-F5344CB8AC3E}">
        <p14:creationId xmlns:p14="http://schemas.microsoft.com/office/powerpoint/2010/main" val="1070727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Tree>
    <p:extLst>
      <p:ext uri="{BB962C8B-B14F-4D97-AF65-F5344CB8AC3E}">
        <p14:creationId xmlns:p14="http://schemas.microsoft.com/office/powerpoint/2010/main" val="10652012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(außerhalb da nicht sichtbar)</a:t>
            </a:r>
          </a:p>
        </p:txBody>
      </p:sp>
      <p:sp>
        <p:nvSpPr>
          <p:cNvPr id="5" name="Inhaltsplatzhalter 3">
            <a:extLst>
              <a:ext uri="{FF2B5EF4-FFF2-40B4-BE49-F238E27FC236}">
                <a16:creationId xmlns:a16="http://schemas.microsoft.com/office/drawing/2014/main" id="{9B7CEA83-D16B-C5F0-A39F-860485EB82CD}"/>
              </a:ext>
            </a:extLst>
          </p:cNvPr>
          <p:cNvSpPr>
            <a:spLocks noGrp="1"/>
          </p:cNvSpPr>
          <p:nvPr>
            <p:ph sz="quarter" idx="14" hasCustomPrompt="1"/>
          </p:nvPr>
        </p:nvSpPr>
        <p:spPr>
          <a:xfrm>
            <a:off x="6200351"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400032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10439515"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Tree>
    <p:extLst>
      <p:ext uri="{BB962C8B-B14F-4D97-AF65-F5344CB8AC3E}">
        <p14:creationId xmlns:p14="http://schemas.microsoft.com/office/powerpoint/2010/main" val="2593054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1481959"/>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79649" y="665018"/>
            <a:ext cx="10439516" cy="609618"/>
          </a:xfrm>
          <a:prstGeom prst="rect">
            <a:avLst/>
          </a:prstGeom>
        </p:spPr>
        <p:txBody>
          <a:bodyPr wrap="square" lIns="360000" tIns="46800" rIns="360000" anchor="ctr" anchorCtr="0"/>
          <a:lstStyle>
            <a:lvl1pPr algn="l">
              <a:defRPr b="0" i="0">
                <a:solidFill>
                  <a:schemeClr val="bg1"/>
                </a:solidFill>
                <a:latin typeface="Calibri Light" panose="020F0302020204030204" pitchFamily="34" charset="0"/>
                <a:cs typeface="Calibri Light" panose="020F0302020204030204" pitchFamily="34" charset="0"/>
              </a:defRPr>
            </a:lvl1pPr>
          </a:lstStyle>
          <a:p>
            <a:r>
              <a:rPr lang="de-DE" dirty="0"/>
              <a:t>Titel</a:t>
            </a:r>
          </a:p>
        </p:txBody>
      </p:sp>
      <p:sp>
        <p:nvSpPr>
          <p:cNvPr id="5" name="Inhaltsplatzhalter 3">
            <a:extLst>
              <a:ext uri="{FF2B5EF4-FFF2-40B4-BE49-F238E27FC236}">
                <a16:creationId xmlns:a16="http://schemas.microsoft.com/office/drawing/2014/main" id="{708F2657-CD1B-BA63-8F74-3CC01614952C}"/>
              </a:ext>
            </a:extLst>
          </p:cNvPr>
          <p:cNvSpPr>
            <a:spLocks noGrp="1"/>
          </p:cNvSpPr>
          <p:nvPr>
            <p:ph sz="quarter" idx="14" hasCustomPrompt="1"/>
          </p:nvPr>
        </p:nvSpPr>
        <p:spPr>
          <a:xfrm>
            <a:off x="6207165" y="1481958"/>
            <a:ext cx="5112000" cy="4711023"/>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102306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lement">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4" name="Inhaltsplatzhalter 3"/>
          <p:cNvSpPr>
            <a:spLocks noGrp="1"/>
          </p:cNvSpPr>
          <p:nvPr>
            <p:ph sz="quarter" idx="13" hasCustomPrompt="1"/>
          </p:nvPr>
        </p:nvSpPr>
        <p:spPr>
          <a:xfrm>
            <a:off x="879649" y="665018"/>
            <a:ext cx="10439515" cy="5527964"/>
          </a:xfrm>
          <a:ln>
            <a:noFill/>
          </a:ln>
          <a:effectLst>
            <a:outerShdw blurRad="508000" dir="5400000" algn="t" rotWithShape="0">
              <a:prstClr val="black">
                <a:alpha val="40000"/>
              </a:prst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7" name="Inhaltsplatzhalter 3">
            <a:extLst>
              <a:ext uri="{FF2B5EF4-FFF2-40B4-BE49-F238E27FC236}">
                <a16:creationId xmlns:a16="http://schemas.microsoft.com/office/drawing/2014/main" id="{AF47547F-0C18-BA4D-B87D-062806808C99}"/>
              </a:ext>
            </a:extLst>
          </p:cNvPr>
          <p:cNvSpPr>
            <a:spLocks noGrp="1"/>
          </p:cNvSpPr>
          <p:nvPr>
            <p:ph sz="quarter" idx="13" hasCustomPrompt="1"/>
          </p:nvPr>
        </p:nvSpPr>
        <p:spPr>
          <a:xfrm>
            <a:off x="661066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87965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 und Bildelement TIPP">
    <p:spTree>
      <p:nvGrpSpPr>
        <p:cNvPr id="1" name=""/>
        <p:cNvGrpSpPr/>
        <p:nvPr/>
      </p:nvGrpSpPr>
      <p:grpSpPr>
        <a:xfrm>
          <a:off x="0" y="0"/>
          <a:ext cx="0" cy="0"/>
          <a:chOff x="0" y="0"/>
          <a:chExt cx="0" cy="0"/>
        </a:xfrm>
      </p:grpSpPr>
      <p:sp>
        <p:nvSpPr>
          <p:cNvPr id="6" name="Textplatzhalter 5"/>
          <p:cNvSpPr>
            <a:spLocks noGrp="1"/>
          </p:cNvSpPr>
          <p:nvPr>
            <p:ph type="body" sz="quarter" idx="11" hasCustomPrompt="1"/>
          </p:nvPr>
        </p:nvSpPr>
        <p:spPr>
          <a:xfrm rot="16200000">
            <a:off x="9638390" y="3991068"/>
            <a:ext cx="4771868" cy="335365"/>
          </a:xfrm>
        </p:spPr>
        <p:txBody>
          <a:bodyPr>
            <a:normAutofit/>
          </a:bodyPr>
          <a:lstStyle>
            <a:lvl1pPr marL="0" indent="0">
              <a:buNone/>
              <a:defRPr sz="1100">
                <a:solidFill>
                  <a:schemeClr val="tx2"/>
                </a:solidFill>
              </a:defRPr>
            </a:lvl1pPr>
          </a:lstStyle>
          <a:p>
            <a:pPr lvl="0"/>
            <a:r>
              <a:rPr lang="de-DE" sz="1000" dirty="0"/>
              <a:t>Bildquelle</a:t>
            </a:r>
            <a:endParaRPr lang="de-DE" dirty="0"/>
          </a:p>
        </p:txBody>
      </p:sp>
      <p:sp>
        <p:nvSpPr>
          <p:cNvPr id="9" name="Titel 1"/>
          <p:cNvSpPr>
            <a:spLocks noGrp="1"/>
          </p:cNvSpPr>
          <p:nvPr>
            <p:ph type="title" hasCustomPrompt="1"/>
          </p:nvPr>
        </p:nvSpPr>
        <p:spPr>
          <a:xfrm>
            <a:off x="838200" y="-667000"/>
            <a:ext cx="10515600" cy="609618"/>
          </a:xfrm>
          <a:prstGeom prst="rect">
            <a:avLst/>
          </a:prstGeom>
        </p:spPr>
        <p:txBody>
          <a:bodyPr/>
          <a:lstStyle/>
          <a:p>
            <a:r>
              <a:rPr lang="de-DE" dirty="0"/>
              <a:t>Titel </a:t>
            </a:r>
            <a:r>
              <a:rPr lang="de-DE"/>
              <a:t>(außerhalb da nicht sichtbar)</a:t>
            </a:r>
            <a:endParaRPr lang="de-DE" dirty="0"/>
          </a:p>
        </p:txBody>
      </p:sp>
      <p:sp>
        <p:nvSpPr>
          <p:cNvPr id="8" name="Inhaltsplatzhalter 3">
            <a:extLst>
              <a:ext uri="{FF2B5EF4-FFF2-40B4-BE49-F238E27FC236}">
                <a16:creationId xmlns:a16="http://schemas.microsoft.com/office/drawing/2014/main" id="{497B7195-69DC-D967-4837-42ECAD2B3778}"/>
              </a:ext>
            </a:extLst>
          </p:cNvPr>
          <p:cNvSpPr>
            <a:spLocks noGrp="1"/>
          </p:cNvSpPr>
          <p:nvPr>
            <p:ph sz="quarter" idx="14" hasCustomPrompt="1"/>
          </p:nvPr>
        </p:nvSpPr>
        <p:spPr>
          <a:xfrm>
            <a:off x="6241800" y="665018"/>
            <a:ext cx="5112000" cy="5527964"/>
          </a:xfrm>
          <a:solidFill>
            <a:schemeClr val="bg1"/>
          </a:solidFill>
          <a:ln>
            <a:noFill/>
          </a:ln>
          <a:effectLst>
            <a:outerShdw blurRad="508000" dir="5400000" algn="t" rotWithShape="0">
              <a:prstClr val="black">
                <a:alpha val="40000"/>
              </a:prstClr>
            </a:outerShdw>
          </a:effectLst>
        </p:spPr>
        <p:txBody>
          <a:bodyPr lIns="360000" tIns="360000" rIns="360000" bIns="360000" anchor="t" anchorCtr="0"/>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AF0A0F45-FF6D-0296-FE14-D327AE73E522}"/>
              </a:ext>
            </a:extLst>
          </p:cNvPr>
          <p:cNvSpPr>
            <a:spLocks noGrp="1"/>
          </p:cNvSpPr>
          <p:nvPr>
            <p:ph sz="quarter" idx="15" hasCustomPrompt="1"/>
          </p:nvPr>
        </p:nvSpPr>
        <p:spPr>
          <a:xfrm>
            <a:off x="879650" y="665018"/>
            <a:ext cx="4708505" cy="5527964"/>
          </a:xfrm>
          <a:ln>
            <a:noFill/>
          </a:ln>
          <a:effectLst>
            <a:outerShdw blurRad="508000" algn="ctr" rotWithShape="0">
              <a:srgbClr val="000000">
                <a:alpha val="40000"/>
              </a:srgbClr>
            </a:outerShdw>
          </a:effectLst>
        </p:spPr>
        <p:txBody>
          <a:bodyPr/>
          <a:lstStyle>
            <a:lvl1pPr>
              <a:defRPr/>
            </a:lvl1pPr>
            <a:lvl2pPr>
              <a:defRPr/>
            </a:lvl2pPr>
            <a:lvl3pPr>
              <a:defRPr/>
            </a:lvl3pPr>
            <a:lvl4pPr>
              <a:defRPr/>
            </a:lvl4pPr>
            <a:lvl5pP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888030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264406"/>
            <a:ext cx="11329259" cy="62802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1E44F315-BF47-2E43-9A76-29A1782EE6E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38311" y="6373746"/>
            <a:ext cx="1922318" cy="341876"/>
          </a:xfrm>
          <a:prstGeom prst="rect">
            <a:avLst/>
          </a:prstGeom>
        </p:spPr>
      </p:pic>
    </p:spTree>
    <p:extLst>
      <p:ext uri="{BB962C8B-B14F-4D97-AF65-F5344CB8AC3E}">
        <p14:creationId xmlns:p14="http://schemas.microsoft.com/office/powerpoint/2010/main" val="3169717609"/>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1" r:id="rId3"/>
    <p:sldLayoutId id="2147483703" r:id="rId4"/>
    <p:sldLayoutId id="2147483702" r:id="rId5"/>
    <p:sldLayoutId id="2147483704" r:id="rId6"/>
    <p:sldLayoutId id="2147483681" r:id="rId7"/>
    <p:sldLayoutId id="2147483699" r:id="rId8"/>
    <p:sldLayoutId id="2147483705" r:id="rId9"/>
    <p:sldLayoutId id="2147483689" r:id="rId10"/>
    <p:sldLayoutId id="2147483700" r:id="rId11"/>
    <p:sldLayoutId id="2147483686" r:id="rId12"/>
    <p:sldLayoutId id="2147483690" r:id="rId13"/>
    <p:sldLayoutId id="2147483682" r:id="rId14"/>
    <p:sldLayoutId id="2147483674" r:id="rId1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charset="2"/>
        <a:buChar char="§"/>
        <a:defRPr sz="2400" b="0" i="0" kern="1200">
          <a:solidFill>
            <a:schemeClr val="bg1"/>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bg1"/>
        </a:buClr>
        <a:buSzPct val="90000"/>
        <a:buFont typeface="Wingdings" charset="2"/>
        <a:buChar char="§"/>
        <a:defRPr sz="2000" b="0" i="0" kern="1200">
          <a:solidFill>
            <a:schemeClr val="bg1"/>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bg1"/>
        </a:buClr>
        <a:buSzPct val="90000"/>
        <a:buFont typeface="Wingdings" charset="2"/>
        <a:buChar char="§"/>
        <a:defRPr sz="1800" b="0" i="0" kern="1200">
          <a:solidFill>
            <a:schemeClr val="bg1"/>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bg1"/>
        </a:buClr>
        <a:buSzPct val="90000"/>
        <a:buFont typeface="Wingdings" charset="2"/>
        <a:buChar char="§"/>
        <a:defRPr sz="1600" b="0" i="0" kern="1200">
          <a:solidFill>
            <a:schemeClr val="bg1"/>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FE0CA-07B6-DE6C-1463-5E4A8B44A852}"/>
              </a:ext>
            </a:extLst>
          </p:cNvPr>
          <p:cNvSpPr>
            <a:spLocks noGrp="1"/>
          </p:cNvSpPr>
          <p:nvPr>
            <p:ph type="ctrTitle"/>
          </p:nvPr>
        </p:nvSpPr>
        <p:spPr/>
        <p:txBody>
          <a:bodyPr/>
          <a:lstStyle/>
          <a:p>
            <a:r>
              <a:rPr lang="de-DE" dirty="0"/>
              <a:t>Cybermobbing </a:t>
            </a:r>
            <a:br>
              <a:rPr lang="de-DE" dirty="0"/>
            </a:br>
            <a:r>
              <a:rPr lang="de-DE" sz="4800" dirty="0"/>
              <a:t>Wie du dich wehren kannst</a:t>
            </a:r>
            <a:endParaRPr lang="de-DE" dirty="0"/>
          </a:p>
        </p:txBody>
      </p:sp>
    </p:spTree>
    <p:extLst>
      <p:ext uri="{BB962C8B-B14F-4D97-AF65-F5344CB8AC3E}">
        <p14:creationId xmlns:p14="http://schemas.microsoft.com/office/powerpoint/2010/main" val="3028504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7C4F190-5DBB-1E1C-9A74-F0E1CEEFF7C0}"/>
              </a:ext>
            </a:extLst>
          </p:cNvPr>
          <p:cNvSpPr>
            <a:spLocks noGrp="1"/>
          </p:cNvSpPr>
          <p:nvPr>
            <p:ph type="body" sz="quarter" idx="11"/>
          </p:nvPr>
        </p:nvSpPr>
        <p:spPr/>
        <p:txBody>
          <a:bodyPr/>
          <a:lstStyle/>
          <a:p>
            <a:endParaRPr lang="de-DE"/>
          </a:p>
        </p:txBody>
      </p:sp>
      <p:sp>
        <p:nvSpPr>
          <p:cNvPr id="5" name="Inhaltsplatzhalter 4">
            <a:extLst>
              <a:ext uri="{FF2B5EF4-FFF2-40B4-BE49-F238E27FC236}">
                <a16:creationId xmlns:a16="http://schemas.microsoft.com/office/drawing/2014/main" id="{040F4E00-D3D1-47B4-9ACA-2C0590C1A4AA}"/>
              </a:ext>
            </a:extLst>
          </p:cNvPr>
          <p:cNvSpPr>
            <a:spLocks noGrp="1"/>
          </p:cNvSpPr>
          <p:nvPr>
            <p:ph sz="quarter" idx="13"/>
          </p:nvPr>
        </p:nvSpPr>
        <p:spPr>
          <a:xfrm>
            <a:off x="452575" y="1481958"/>
            <a:ext cx="3619553" cy="4711023"/>
          </a:xfrm>
        </p:spPr>
        <p:txBody>
          <a:bodyPr/>
          <a:lstStyle/>
          <a:p>
            <a:pPr marL="0" indent="0" algn="ctr">
              <a:buNone/>
            </a:pPr>
            <a:r>
              <a:rPr lang="de-DE" dirty="0"/>
              <a:t>Körperlich</a:t>
            </a:r>
          </a:p>
          <a:p>
            <a:pPr marL="0" indent="0" algn="ctr">
              <a:buNone/>
            </a:pPr>
            <a:r>
              <a:rPr lang="de-DE" sz="2000" dirty="0"/>
              <a:t>(durch Gewalt)</a:t>
            </a:r>
          </a:p>
          <a:p>
            <a:pPr marL="0" indent="0" algn="ctr">
              <a:buNone/>
            </a:pPr>
            <a:endParaRPr lang="de-DE" dirty="0"/>
          </a:p>
          <a:p>
            <a:pPr marL="0" indent="0" algn="ctr">
              <a:buNone/>
            </a:pPr>
            <a:endParaRPr lang="de-DE" dirty="0"/>
          </a:p>
        </p:txBody>
      </p:sp>
      <p:sp>
        <p:nvSpPr>
          <p:cNvPr id="6" name="Titel 5">
            <a:extLst>
              <a:ext uri="{FF2B5EF4-FFF2-40B4-BE49-F238E27FC236}">
                <a16:creationId xmlns:a16="http://schemas.microsoft.com/office/drawing/2014/main" id="{7A4F6EC3-2498-2533-935C-F3F7801E9710}"/>
              </a:ext>
            </a:extLst>
          </p:cNvPr>
          <p:cNvSpPr>
            <a:spLocks noGrp="1"/>
          </p:cNvSpPr>
          <p:nvPr>
            <p:ph type="title"/>
          </p:nvPr>
        </p:nvSpPr>
        <p:spPr/>
        <p:txBody>
          <a:bodyPr/>
          <a:lstStyle/>
          <a:p>
            <a:pPr algn="ctr"/>
            <a:r>
              <a:rPr lang="de-DE" dirty="0"/>
              <a:t>Was ist Mobbing und welche Formen gibt es?</a:t>
            </a:r>
          </a:p>
        </p:txBody>
      </p:sp>
      <p:sp>
        <p:nvSpPr>
          <p:cNvPr id="8" name="Inhaltsplatzhalter 7">
            <a:extLst>
              <a:ext uri="{FF2B5EF4-FFF2-40B4-BE49-F238E27FC236}">
                <a16:creationId xmlns:a16="http://schemas.microsoft.com/office/drawing/2014/main" id="{8EBE8B86-98B5-CB01-A75E-67B9FC5C8FD6}"/>
              </a:ext>
            </a:extLst>
          </p:cNvPr>
          <p:cNvSpPr>
            <a:spLocks noGrp="1"/>
          </p:cNvSpPr>
          <p:nvPr>
            <p:ph sz="quarter" idx="14"/>
          </p:nvPr>
        </p:nvSpPr>
        <p:spPr>
          <a:xfrm>
            <a:off x="4292175" y="1481958"/>
            <a:ext cx="3619553" cy="4711023"/>
          </a:xfrm>
        </p:spPr>
        <p:txBody>
          <a:bodyPr/>
          <a:lstStyle/>
          <a:p>
            <a:pPr marL="0" indent="0" algn="ctr">
              <a:buNone/>
            </a:pPr>
            <a:r>
              <a:rPr lang="de-DE" dirty="0"/>
              <a:t>Verbal</a:t>
            </a:r>
          </a:p>
          <a:p>
            <a:pPr marL="0" indent="0" algn="ctr">
              <a:buNone/>
            </a:pPr>
            <a:r>
              <a:rPr lang="de-DE" sz="2000" dirty="0"/>
              <a:t>(durch Worte)</a:t>
            </a:r>
          </a:p>
          <a:p>
            <a:pPr marL="0" indent="0" algn="ctr">
              <a:buNone/>
            </a:pPr>
            <a:endParaRPr lang="de-DE" dirty="0"/>
          </a:p>
          <a:p>
            <a:pPr marL="0" indent="0" algn="ctr">
              <a:buNone/>
            </a:pPr>
            <a:endParaRPr lang="de-DE" dirty="0"/>
          </a:p>
        </p:txBody>
      </p:sp>
      <p:pic>
        <p:nvPicPr>
          <p:cNvPr id="10" name="Grafik 9" descr="Ein Bild, das Person, Hand enthält.&#10;&#10;Automatisch generierte Beschreibung">
            <a:extLst>
              <a:ext uri="{FF2B5EF4-FFF2-40B4-BE49-F238E27FC236}">
                <a16:creationId xmlns:a16="http://schemas.microsoft.com/office/drawing/2014/main" id="{E39F5BA7-ED25-80E8-B326-E53A15537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22" y="3313715"/>
            <a:ext cx="3179457" cy="2119638"/>
          </a:xfrm>
          <a:prstGeom prst="rect">
            <a:avLst/>
          </a:prstGeom>
        </p:spPr>
      </p:pic>
      <p:sp>
        <p:nvSpPr>
          <p:cNvPr id="2" name="Inhaltsplatzhalter 7">
            <a:extLst>
              <a:ext uri="{FF2B5EF4-FFF2-40B4-BE49-F238E27FC236}">
                <a16:creationId xmlns:a16="http://schemas.microsoft.com/office/drawing/2014/main" id="{046C8835-1877-0B8B-42E7-6CA163FD247F}"/>
              </a:ext>
            </a:extLst>
          </p:cNvPr>
          <p:cNvSpPr txBox="1">
            <a:spLocks/>
          </p:cNvSpPr>
          <p:nvPr/>
        </p:nvSpPr>
        <p:spPr>
          <a:xfrm>
            <a:off x="8131775" y="1481958"/>
            <a:ext cx="3607650" cy="4711023"/>
          </a:xfrm>
          <a:prstGeom prst="rect">
            <a:avLst/>
          </a:prstGeom>
          <a:solidFill>
            <a:schemeClr val="bg1"/>
          </a:solidFill>
          <a:ln>
            <a:noFill/>
          </a:ln>
          <a:effectLst>
            <a:outerShdw blurRad="508000" dir="5400000" algn="t" rotWithShape="0">
              <a:prstClr val="black">
                <a:alpha val="40000"/>
              </a:prstClr>
            </a:outerShdw>
          </a:effectLst>
        </p:spPr>
        <p:txBody>
          <a:bodyPr vert="horz" lIns="360000" tIns="360000" rIns="360000" bIns="360000" rtlCol="0" anchor="t" anchorCtr="0">
            <a:normAutofit/>
          </a:bodyPr>
          <a:lstStyle>
            <a:lvl1pPr marL="342900" indent="-342900" algn="l" defTabSz="914400" rtl="0" eaLnBrk="1" latinLnBrk="0" hangingPunct="1">
              <a:spcBef>
                <a:spcPct val="20000"/>
              </a:spcBef>
              <a:buClr>
                <a:schemeClr val="tx2"/>
              </a:buClr>
              <a:buSzPct val="90000"/>
              <a:buFont typeface="Wingdings" charset="2"/>
              <a:buChar char="§"/>
              <a:defRPr sz="2400" b="0" i="0" kern="1200">
                <a:solidFill>
                  <a:schemeClr val="tx2"/>
                </a:solidFill>
                <a:latin typeface="Calibri Light" charset="0"/>
                <a:ea typeface="Calibri Light" charset="0"/>
                <a:cs typeface="Calibri Light" charset="0"/>
              </a:defRPr>
            </a:lvl1pPr>
            <a:lvl2pPr marL="742950" indent="-285750" algn="l" defTabSz="914400" rtl="0" eaLnBrk="1" latinLnBrk="0" hangingPunct="1">
              <a:spcBef>
                <a:spcPct val="20000"/>
              </a:spcBef>
              <a:buClr>
                <a:schemeClr val="tx2"/>
              </a:buClr>
              <a:buSzPct val="90000"/>
              <a:buFont typeface="Wingdings" charset="2"/>
              <a:buChar char="§"/>
              <a:defRPr sz="2000" b="0" i="0" kern="1200">
                <a:solidFill>
                  <a:schemeClr val="tx2"/>
                </a:solidFill>
                <a:latin typeface="Calibri Light" charset="0"/>
                <a:ea typeface="Calibri Light" charset="0"/>
                <a:cs typeface="Calibri Light" charset="0"/>
              </a:defRPr>
            </a:lvl2pPr>
            <a:lvl3pPr marL="1143000" indent="-228600" algn="l" defTabSz="914400" rtl="0" eaLnBrk="1" latinLnBrk="0" hangingPunct="1">
              <a:spcBef>
                <a:spcPct val="20000"/>
              </a:spcBef>
              <a:buClr>
                <a:schemeClr val="tx2"/>
              </a:buClr>
              <a:buSzPct val="90000"/>
              <a:buFont typeface="Wingdings" charset="2"/>
              <a:buChar char="§"/>
              <a:defRPr sz="1800" b="0" i="0" kern="1200">
                <a:solidFill>
                  <a:schemeClr val="tx2"/>
                </a:solidFill>
                <a:latin typeface="Calibri Light" charset="0"/>
                <a:ea typeface="Calibri Light" charset="0"/>
                <a:cs typeface="Calibri Light" charset="0"/>
              </a:defRPr>
            </a:lvl3pPr>
            <a:lvl4pPr marL="1600200" indent="-228600" algn="l" defTabSz="914400" rtl="0" eaLnBrk="1" latinLnBrk="0" hangingPunct="1">
              <a:spcBef>
                <a:spcPct val="20000"/>
              </a:spcBef>
              <a:buClr>
                <a:schemeClr val="tx2"/>
              </a:buClr>
              <a:buSzPct val="90000"/>
              <a:buFont typeface="Wingdings" charset="2"/>
              <a:buChar char="§"/>
              <a:defRPr sz="1600" b="0" i="0" kern="1200">
                <a:solidFill>
                  <a:schemeClr val="tx2"/>
                </a:solidFill>
                <a:latin typeface="Calibri Light" charset="0"/>
                <a:ea typeface="Calibri Light" charset="0"/>
                <a:cs typeface="Calibri Light" charset="0"/>
              </a:defRPr>
            </a:lvl4pPr>
            <a:lvl5pPr marL="2057400" indent="-228600" algn="l" defTabSz="914400" rtl="0" eaLnBrk="1" latinLnBrk="0" hangingPunct="1">
              <a:spcBef>
                <a:spcPct val="20000"/>
              </a:spcBef>
              <a:buClr>
                <a:schemeClr val="tx2"/>
              </a:buClr>
              <a:buSzPct val="90000"/>
              <a:buFont typeface="Wingdings" charset="2"/>
              <a:buChar char="§"/>
              <a:defRPr sz="1600" b="0" i="0" kern="1200">
                <a:solidFill>
                  <a:schemeClr val="tx2"/>
                </a:solidFill>
                <a:latin typeface="Calibri Light" charset="0"/>
                <a:ea typeface="Calibri Light" charset="0"/>
                <a:cs typeface="Calibri Light"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charset="2"/>
              <a:buNone/>
            </a:pPr>
            <a:r>
              <a:rPr lang="de-DE" dirty="0"/>
              <a:t>Nonverbal</a:t>
            </a:r>
          </a:p>
          <a:p>
            <a:pPr marL="0" indent="0" algn="ctr">
              <a:buFont typeface="Wingdings" charset="2"/>
              <a:buNone/>
            </a:pPr>
            <a:r>
              <a:rPr lang="de-DE" sz="2000" dirty="0"/>
              <a:t>(z.B. durch ignorieren)</a:t>
            </a:r>
          </a:p>
          <a:p>
            <a:pPr marL="0" indent="0" algn="ctr">
              <a:buFont typeface="Wingdings" charset="2"/>
              <a:buNone/>
            </a:pPr>
            <a:endParaRPr lang="de-DE" dirty="0"/>
          </a:p>
          <a:p>
            <a:pPr marL="0" indent="0" algn="ctr">
              <a:buFont typeface="Wingdings" charset="2"/>
              <a:buNone/>
            </a:pPr>
            <a:endParaRPr lang="de-DE" dirty="0"/>
          </a:p>
        </p:txBody>
      </p:sp>
      <p:pic>
        <p:nvPicPr>
          <p:cNvPr id="4" name="Grafik 3" descr="Ein Bild, das draußen, Frau, Person enthält.&#10;&#10;Automatisch generierte Beschreibung">
            <a:extLst>
              <a:ext uri="{FF2B5EF4-FFF2-40B4-BE49-F238E27FC236}">
                <a16:creationId xmlns:a16="http://schemas.microsoft.com/office/drawing/2014/main" id="{DC77FAA7-393B-A4CB-AF74-54EAFD5CD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260" y="3313715"/>
            <a:ext cx="3175235" cy="2119638"/>
          </a:xfrm>
          <a:prstGeom prst="rect">
            <a:avLst/>
          </a:prstGeom>
        </p:spPr>
      </p:pic>
      <p:pic>
        <p:nvPicPr>
          <p:cNvPr id="11" name="Grafik 10" descr="Ein Bild, das draußen, Person, Gras, Sportwettkampf enthält.&#10;&#10;Automatisch generierte Beschreibung">
            <a:extLst>
              <a:ext uri="{FF2B5EF4-FFF2-40B4-BE49-F238E27FC236}">
                <a16:creationId xmlns:a16="http://schemas.microsoft.com/office/drawing/2014/main" id="{DCD46BB4-5C1B-3613-A3C5-AFE7BD3DC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921" y="3313715"/>
            <a:ext cx="3179457" cy="2119638"/>
          </a:xfrm>
          <a:prstGeom prst="rect">
            <a:avLst/>
          </a:prstGeom>
        </p:spPr>
      </p:pic>
    </p:spTree>
    <p:extLst>
      <p:ext uri="{BB962C8B-B14F-4D97-AF65-F5344CB8AC3E}">
        <p14:creationId xmlns:p14="http://schemas.microsoft.com/office/powerpoint/2010/main" val="10159504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2AF416FD-5A63-AFB2-0983-90FE4E4507E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B474EF5C-1AFA-1252-9EEB-D82FD3D7741D}"/>
              </a:ext>
            </a:extLst>
          </p:cNvPr>
          <p:cNvSpPr>
            <a:spLocks noGrp="1"/>
          </p:cNvSpPr>
          <p:nvPr>
            <p:ph type="title"/>
          </p:nvPr>
        </p:nvSpPr>
        <p:spPr>
          <a:xfrm>
            <a:off x="2935224" y="139450"/>
            <a:ext cx="10515600" cy="609618"/>
          </a:xfrm>
        </p:spPr>
        <p:txBody>
          <a:bodyPr/>
          <a:lstStyle/>
          <a:p>
            <a:pPr algn="ctr"/>
            <a:r>
              <a:rPr lang="de-DE" dirty="0">
                <a:solidFill>
                  <a:schemeClr val="bg1"/>
                </a:solidFill>
              </a:rPr>
              <a:t>Cybermobbing = Mobbing online</a:t>
            </a:r>
          </a:p>
        </p:txBody>
      </p:sp>
      <p:grpSp>
        <p:nvGrpSpPr>
          <p:cNvPr id="5" name="Gruppieren 4">
            <a:extLst>
              <a:ext uri="{FF2B5EF4-FFF2-40B4-BE49-F238E27FC236}">
                <a16:creationId xmlns:a16="http://schemas.microsoft.com/office/drawing/2014/main" id="{6844F74E-BEFE-6978-175D-A64CF0326C9F}"/>
              </a:ext>
            </a:extLst>
          </p:cNvPr>
          <p:cNvGrpSpPr/>
          <p:nvPr/>
        </p:nvGrpSpPr>
        <p:grpSpPr>
          <a:xfrm rot="21363715">
            <a:off x="468966" y="125297"/>
            <a:ext cx="3797807" cy="4335244"/>
            <a:chOff x="1899920" y="244669"/>
            <a:chExt cx="5425440" cy="6439889"/>
          </a:xfrm>
        </p:grpSpPr>
        <p:sp>
          <p:nvSpPr>
            <p:cNvPr id="6" name="Rechteck 5">
              <a:extLst>
                <a:ext uri="{FF2B5EF4-FFF2-40B4-BE49-F238E27FC236}">
                  <a16:creationId xmlns:a16="http://schemas.microsoft.com/office/drawing/2014/main" id="{1562B202-450E-A6EC-3082-DC2EA80AEE97}"/>
                </a:ext>
              </a:extLst>
            </p:cNvPr>
            <p:cNvSpPr/>
            <p:nvPr/>
          </p:nvSpPr>
          <p:spPr>
            <a:xfrm>
              <a:off x="1899920" y="807317"/>
              <a:ext cx="5425440" cy="4929269"/>
            </a:xfrm>
            <a:prstGeom prst="rect">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bg2">
                    <a:lumMod val="50000"/>
                  </a:schemeClr>
                </a:solidFill>
              </a:endParaRPr>
            </a:p>
          </p:txBody>
        </p:sp>
        <p:sp>
          <p:nvSpPr>
            <p:cNvPr id="7" name="Abgerundete rechteckige Legende 6">
              <a:extLst>
                <a:ext uri="{FF2B5EF4-FFF2-40B4-BE49-F238E27FC236}">
                  <a16:creationId xmlns:a16="http://schemas.microsoft.com/office/drawing/2014/main" id="{4B2E4259-A8BC-A994-AE21-4F4D715601BB}"/>
                </a:ext>
              </a:extLst>
            </p:cNvPr>
            <p:cNvSpPr/>
            <p:nvPr/>
          </p:nvSpPr>
          <p:spPr>
            <a:xfrm>
              <a:off x="1899920" y="5554604"/>
              <a:ext cx="5425440" cy="1129954"/>
            </a:xfrm>
            <a:prstGeom prst="wedgeRoundRectCallout">
              <a:avLst>
                <a:gd name="adj1" fmla="val -34069"/>
                <a:gd name="adj2" fmla="val -17690"/>
                <a:gd name="adj3" fmla="val 16667"/>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b="1" dirty="0">
                <a:solidFill>
                  <a:schemeClr val="accent4"/>
                </a:solidFill>
              </a:endParaRPr>
            </a:p>
            <a:p>
              <a:r>
                <a:rPr lang="de-DE" sz="1400" dirty="0">
                  <a:solidFill>
                    <a:schemeClr val="tx1"/>
                  </a:solidFill>
                </a:rPr>
                <a:t>Haha, was da los Lina?                                      </a:t>
              </a:r>
              <a:r>
                <a:rPr lang="de-DE" sz="1400" dirty="0">
                  <a:solidFill>
                    <a:schemeClr val="bg2">
                      <a:lumMod val="50000"/>
                    </a:schemeClr>
                  </a:solidFill>
                </a:rPr>
                <a:t>15:21</a:t>
              </a:r>
            </a:p>
          </p:txBody>
        </p:sp>
        <p:sp>
          <p:nvSpPr>
            <p:cNvPr id="8" name="Abgerundete rechteckige Legende 7">
              <a:extLst>
                <a:ext uri="{FF2B5EF4-FFF2-40B4-BE49-F238E27FC236}">
                  <a16:creationId xmlns:a16="http://schemas.microsoft.com/office/drawing/2014/main" id="{FD997A03-CBD5-C837-6099-733803AA406C}"/>
                </a:ext>
              </a:extLst>
            </p:cNvPr>
            <p:cNvSpPr/>
            <p:nvPr/>
          </p:nvSpPr>
          <p:spPr>
            <a:xfrm>
              <a:off x="1899920" y="244669"/>
              <a:ext cx="5425440" cy="827727"/>
            </a:xfrm>
            <a:prstGeom prst="wedgeRoundRectCallout">
              <a:avLst>
                <a:gd name="adj1" fmla="val -54471"/>
                <a:gd name="adj2" fmla="val -33679"/>
                <a:gd name="adj3" fmla="val 16667"/>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3"/>
                  </a:solidFill>
                </a:rPr>
                <a:t>Ilyas</a:t>
              </a:r>
            </a:p>
            <a:p>
              <a:endParaRPr lang="de-DE" sz="1400" b="1" dirty="0">
                <a:solidFill>
                  <a:schemeClr val="accent3"/>
                </a:solidFill>
              </a:endParaRPr>
            </a:p>
            <a:p>
              <a:endParaRPr lang="de-DE" sz="1400" dirty="0">
                <a:solidFill>
                  <a:schemeClr val="bg2">
                    <a:lumMod val="50000"/>
                  </a:schemeClr>
                </a:solidFill>
              </a:endParaRPr>
            </a:p>
          </p:txBody>
        </p:sp>
        <p:sp>
          <p:nvSpPr>
            <p:cNvPr id="9" name="Rechteck 8">
              <a:extLst>
                <a:ext uri="{FF2B5EF4-FFF2-40B4-BE49-F238E27FC236}">
                  <a16:creationId xmlns:a16="http://schemas.microsoft.com/office/drawing/2014/main" id="{10979F6A-E7D6-D730-9466-E4938A399FBF}"/>
                </a:ext>
              </a:extLst>
            </p:cNvPr>
            <p:cNvSpPr/>
            <p:nvPr/>
          </p:nvSpPr>
          <p:spPr>
            <a:xfrm>
              <a:off x="1911952" y="746614"/>
              <a:ext cx="5413408" cy="498997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bg2">
                    <a:lumMod val="50000"/>
                  </a:schemeClr>
                </a:solidFill>
              </a:endParaRPr>
            </a:p>
          </p:txBody>
        </p:sp>
        <p:pic>
          <p:nvPicPr>
            <p:cNvPr id="10" name="Grafik 9">
              <a:extLst>
                <a:ext uri="{FF2B5EF4-FFF2-40B4-BE49-F238E27FC236}">
                  <a16:creationId xmlns:a16="http://schemas.microsoft.com/office/drawing/2014/main" id="{97E48850-AB29-A9D6-E615-6740964110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8" t="8931" r="-696" b="627"/>
            <a:stretch/>
          </p:blipFill>
          <p:spPr>
            <a:xfrm>
              <a:off x="2045116" y="607761"/>
              <a:ext cx="5130800" cy="5328380"/>
            </a:xfrm>
            <a:prstGeom prst="rect">
              <a:avLst/>
            </a:prstGeom>
          </p:spPr>
        </p:pic>
      </p:grpSp>
      <p:sp>
        <p:nvSpPr>
          <p:cNvPr id="17" name="Abgerundete rechteckige Legende 16">
            <a:extLst>
              <a:ext uri="{FF2B5EF4-FFF2-40B4-BE49-F238E27FC236}">
                <a16:creationId xmlns:a16="http://schemas.microsoft.com/office/drawing/2014/main" id="{1D2E2093-AA25-25B4-0085-CBA762C289EE}"/>
              </a:ext>
            </a:extLst>
          </p:cNvPr>
          <p:cNvSpPr/>
          <p:nvPr/>
        </p:nvSpPr>
        <p:spPr>
          <a:xfrm>
            <a:off x="1785703" y="4644140"/>
            <a:ext cx="3797807" cy="519011"/>
          </a:xfrm>
          <a:prstGeom prst="wedgeRoundRectCallout">
            <a:avLst>
              <a:gd name="adj1" fmla="val -54915"/>
              <a:gd name="adj2" fmla="val -33679"/>
              <a:gd name="adj3" fmla="val 16667"/>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1">
                    <a:lumMod val="75000"/>
                  </a:schemeClr>
                </a:solidFill>
              </a:rPr>
              <a:t>Selma</a:t>
            </a:r>
          </a:p>
          <a:p>
            <a:r>
              <a:rPr lang="de-DE" sz="1400" dirty="0">
                <a:solidFill>
                  <a:schemeClr val="tx1"/>
                </a:solidFill>
              </a:rPr>
              <a:t>OMG 😅😝                                                           </a:t>
            </a:r>
            <a:r>
              <a:rPr lang="de-DE" sz="1400" dirty="0">
                <a:solidFill>
                  <a:schemeClr val="bg2">
                    <a:lumMod val="50000"/>
                  </a:schemeClr>
                </a:solidFill>
              </a:rPr>
              <a:t>15:24</a:t>
            </a:r>
          </a:p>
        </p:txBody>
      </p:sp>
      <p:sp>
        <p:nvSpPr>
          <p:cNvPr id="18" name="Abgerundete rechteckige Legende 17">
            <a:extLst>
              <a:ext uri="{FF2B5EF4-FFF2-40B4-BE49-F238E27FC236}">
                <a16:creationId xmlns:a16="http://schemas.microsoft.com/office/drawing/2014/main" id="{9CC85ACE-7AD2-6AE1-5E15-F5FF7C712E91}"/>
              </a:ext>
            </a:extLst>
          </p:cNvPr>
          <p:cNvSpPr/>
          <p:nvPr/>
        </p:nvSpPr>
        <p:spPr>
          <a:xfrm>
            <a:off x="1785702" y="5207301"/>
            <a:ext cx="3797807" cy="827727"/>
          </a:xfrm>
          <a:prstGeom prst="wedgeRoundRectCallout">
            <a:avLst>
              <a:gd name="adj1" fmla="val -54915"/>
              <a:gd name="adj2" fmla="val -33679"/>
              <a:gd name="adj3" fmla="val 16667"/>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6">
                    <a:lumMod val="75000"/>
                  </a:schemeClr>
                </a:solidFill>
              </a:rPr>
              <a:t>Emilio</a:t>
            </a:r>
          </a:p>
          <a:p>
            <a:r>
              <a:rPr lang="de-DE" sz="1400" dirty="0">
                <a:solidFill>
                  <a:schemeClr val="tx1"/>
                </a:solidFill>
              </a:rPr>
              <a:t>Haha Lina… null Ausdauer einfach. Dachte du spielst im Verein 😂                                           </a:t>
            </a:r>
            <a:r>
              <a:rPr lang="de-DE" sz="1400" dirty="0">
                <a:solidFill>
                  <a:schemeClr val="bg2">
                    <a:lumMod val="50000"/>
                  </a:schemeClr>
                </a:solidFill>
              </a:rPr>
              <a:t>15:25</a:t>
            </a:r>
          </a:p>
        </p:txBody>
      </p:sp>
      <p:sp>
        <p:nvSpPr>
          <p:cNvPr id="19" name="Abgerundete rechteckige Legende 18">
            <a:extLst>
              <a:ext uri="{FF2B5EF4-FFF2-40B4-BE49-F238E27FC236}">
                <a16:creationId xmlns:a16="http://schemas.microsoft.com/office/drawing/2014/main" id="{988F472A-FC59-409E-0F9A-C446401AD49D}"/>
              </a:ext>
            </a:extLst>
          </p:cNvPr>
          <p:cNvSpPr/>
          <p:nvPr/>
        </p:nvSpPr>
        <p:spPr>
          <a:xfrm>
            <a:off x="1785701" y="6084080"/>
            <a:ext cx="3797807" cy="558259"/>
          </a:xfrm>
          <a:prstGeom prst="wedgeRoundRectCallout">
            <a:avLst>
              <a:gd name="adj1" fmla="val -54915"/>
              <a:gd name="adj2" fmla="val -33679"/>
              <a:gd name="adj3" fmla="val 16667"/>
            </a:avLst>
          </a:prstGeom>
          <a:solidFill>
            <a:schemeClr val="bg2"/>
          </a:solidFill>
          <a:ln>
            <a:solidFill>
              <a:schemeClr val="bg2">
                <a:lumMod val="65000"/>
              </a:schemeClr>
            </a:solid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chemeClr val="accent1">
                    <a:lumMod val="50000"/>
                  </a:schemeClr>
                </a:solidFill>
              </a:rPr>
              <a:t>Sandra</a:t>
            </a:r>
            <a:endParaRPr lang="de-DE" sz="1400" b="1" dirty="0">
              <a:solidFill>
                <a:srgbClr val="0070C0"/>
              </a:solidFill>
            </a:endParaRPr>
          </a:p>
          <a:p>
            <a:r>
              <a:rPr lang="de-DE" sz="1400" dirty="0">
                <a:solidFill>
                  <a:schemeClr val="tx1"/>
                </a:solidFill>
              </a:rPr>
              <a:t>Voll die Tomate 🍅                                             </a:t>
            </a:r>
            <a:r>
              <a:rPr lang="de-DE" sz="1400" dirty="0">
                <a:solidFill>
                  <a:schemeClr val="bg2">
                    <a:lumMod val="50000"/>
                  </a:schemeClr>
                </a:solidFill>
              </a:rPr>
              <a:t>15:26</a:t>
            </a:r>
          </a:p>
        </p:txBody>
      </p:sp>
      <p:pic>
        <p:nvPicPr>
          <p:cNvPr id="2" name="Inhaltsplatzhalter 7" descr="Ein Bild, das Screenshot, Spiel enthält.&#10;&#10;Automatisch generierte Beschreibung">
            <a:extLst>
              <a:ext uri="{FF2B5EF4-FFF2-40B4-BE49-F238E27FC236}">
                <a16:creationId xmlns:a16="http://schemas.microsoft.com/office/drawing/2014/main" id="{030A9C87-B7E1-3AC1-940F-4A8DB99F7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13348">
            <a:off x="6309790" y="1220678"/>
            <a:ext cx="5732586" cy="5408571"/>
          </a:xfrm>
          <a:prstGeom prst="rect">
            <a:avLst/>
          </a:prstGeom>
        </p:spPr>
      </p:pic>
    </p:spTree>
    <p:extLst>
      <p:ext uri="{BB962C8B-B14F-4D97-AF65-F5344CB8AC3E}">
        <p14:creationId xmlns:p14="http://schemas.microsoft.com/office/powerpoint/2010/main" val="6722544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A704639-8424-8CEE-44F5-22586CDF3B19}"/>
              </a:ext>
            </a:extLst>
          </p:cNvPr>
          <p:cNvSpPr>
            <a:spLocks noGrp="1"/>
          </p:cNvSpPr>
          <p:nvPr>
            <p:ph type="body" sz="quarter" idx="11"/>
          </p:nvPr>
        </p:nvSpPr>
        <p:spPr/>
        <p:txBody>
          <a:bodyPr/>
          <a:lstStyle/>
          <a:p>
            <a:endParaRPr lang="de-DE"/>
          </a:p>
        </p:txBody>
      </p:sp>
      <p:graphicFrame>
        <p:nvGraphicFramePr>
          <p:cNvPr id="7" name="Tabelle 7">
            <a:extLst>
              <a:ext uri="{FF2B5EF4-FFF2-40B4-BE49-F238E27FC236}">
                <a16:creationId xmlns:a16="http://schemas.microsoft.com/office/drawing/2014/main" id="{F7C995E6-4F42-F2FB-2FBF-AF6BB3690C2D}"/>
              </a:ext>
            </a:extLst>
          </p:cNvPr>
          <p:cNvGraphicFramePr>
            <a:graphicFrameLocks noGrp="1"/>
          </p:cNvGraphicFramePr>
          <p:nvPr>
            <p:ph sz="quarter" idx="13"/>
            <p:extLst>
              <p:ext uri="{D42A27DB-BD31-4B8C-83A1-F6EECF244321}">
                <p14:modId xmlns:p14="http://schemas.microsoft.com/office/powerpoint/2010/main" val="2444042144"/>
              </p:ext>
            </p:extLst>
          </p:nvPr>
        </p:nvGraphicFramePr>
        <p:xfrm>
          <a:off x="879475" y="1482724"/>
          <a:ext cx="10439400" cy="4527932"/>
        </p:xfrm>
        <a:graphic>
          <a:graphicData uri="http://schemas.openxmlformats.org/drawingml/2006/table">
            <a:tbl>
              <a:tblPr firstRow="1" bandRow="1">
                <a:tableStyleId>{21E4AEA4-8DFA-4A89-87EB-49C32662AFE0}</a:tableStyleId>
              </a:tblPr>
              <a:tblGrid>
                <a:gridCol w="5219700">
                  <a:extLst>
                    <a:ext uri="{9D8B030D-6E8A-4147-A177-3AD203B41FA5}">
                      <a16:colId xmlns:a16="http://schemas.microsoft.com/office/drawing/2014/main" val="786741562"/>
                    </a:ext>
                  </a:extLst>
                </a:gridCol>
                <a:gridCol w="5219700">
                  <a:extLst>
                    <a:ext uri="{9D8B030D-6E8A-4147-A177-3AD203B41FA5}">
                      <a16:colId xmlns:a16="http://schemas.microsoft.com/office/drawing/2014/main" val="3429453492"/>
                    </a:ext>
                  </a:extLst>
                </a:gridCol>
              </a:tblGrid>
              <a:tr h="2263966">
                <a:tc>
                  <a:txBody>
                    <a:bodyPr/>
                    <a:lstStyle/>
                    <a:p>
                      <a:pPr algn="ctr"/>
                      <a:endParaRPr lang="de-DE" sz="2000" dirty="0">
                        <a:solidFill>
                          <a:schemeClr val="tx1"/>
                        </a:solidFill>
                      </a:endParaRPr>
                    </a:p>
                    <a:p>
                      <a:pPr algn="ctr"/>
                      <a:r>
                        <a:rPr lang="de-DE" sz="4000" dirty="0">
                          <a:solidFill>
                            <a:schemeClr val="tx1"/>
                          </a:solidFill>
                        </a:rPr>
                        <a:t>Kein </a:t>
                      </a:r>
                    </a:p>
                    <a:p>
                      <a:pPr algn="ctr"/>
                      <a:r>
                        <a:rPr lang="de-DE" sz="4000" dirty="0">
                          <a:solidFill>
                            <a:schemeClr val="tx1"/>
                          </a:solidFill>
                        </a:rPr>
                        <a:t>Rückzugsort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lang="de-DE" sz="2000" dirty="0">
                        <a:solidFill>
                          <a:schemeClr val="tx1"/>
                        </a:solidFill>
                      </a:endParaRPr>
                    </a:p>
                    <a:p>
                      <a:pPr algn="ctr"/>
                      <a:r>
                        <a:rPr lang="de-DE" sz="4000" dirty="0">
                          <a:solidFill>
                            <a:schemeClr val="tx1"/>
                          </a:solidFill>
                        </a:rPr>
                        <a:t>Schnelle </a:t>
                      </a:r>
                    </a:p>
                    <a:p>
                      <a:pPr algn="ctr"/>
                      <a:r>
                        <a:rPr lang="de-DE" sz="4000" dirty="0">
                          <a:solidFill>
                            <a:schemeClr val="tx1"/>
                          </a:solidFill>
                        </a:rPr>
                        <a:t>Verbreitung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460721964"/>
                  </a:ext>
                </a:extLst>
              </a:tr>
              <a:tr h="2263966">
                <a:tc>
                  <a:txBody>
                    <a:bodyPr/>
                    <a:lstStyle/>
                    <a:p>
                      <a:pPr algn="ctr"/>
                      <a:endParaRPr lang="de-DE" sz="2000" b="1" dirty="0"/>
                    </a:p>
                    <a:p>
                      <a:pPr algn="ctr"/>
                      <a:r>
                        <a:rPr lang="de-DE" sz="4000" b="1" dirty="0"/>
                        <a:t>Kein Einblick durch Erwachsene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endParaRPr lang="de-DE" sz="2000" b="1" dirty="0"/>
                    </a:p>
                    <a:p>
                      <a:pPr algn="ctr"/>
                      <a:r>
                        <a:rPr lang="de-DE" sz="4000" b="1" dirty="0"/>
                        <a:t>Scheinbare </a:t>
                      </a:r>
                    </a:p>
                    <a:p>
                      <a:pPr algn="ctr"/>
                      <a:r>
                        <a:rPr lang="de-DE" sz="4000" b="1" dirty="0"/>
                        <a:t>Anonymität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58905937"/>
                  </a:ext>
                </a:extLst>
              </a:tr>
            </a:tbl>
          </a:graphicData>
        </a:graphic>
      </p:graphicFrame>
      <p:sp>
        <p:nvSpPr>
          <p:cNvPr id="5" name="Titel 4">
            <a:extLst>
              <a:ext uri="{FF2B5EF4-FFF2-40B4-BE49-F238E27FC236}">
                <a16:creationId xmlns:a16="http://schemas.microsoft.com/office/drawing/2014/main" id="{A30F59D0-504F-D8F2-DE29-B2FBA299B237}"/>
              </a:ext>
            </a:extLst>
          </p:cNvPr>
          <p:cNvSpPr>
            <a:spLocks noGrp="1"/>
          </p:cNvSpPr>
          <p:nvPr>
            <p:ph type="title"/>
          </p:nvPr>
        </p:nvSpPr>
        <p:spPr/>
        <p:txBody>
          <a:bodyPr/>
          <a:lstStyle/>
          <a:p>
            <a:pPr algn="ctr"/>
            <a:r>
              <a:rPr lang="de-DE" dirty="0"/>
              <a:t>Cybermobbing = Mobbing online</a:t>
            </a:r>
          </a:p>
        </p:txBody>
      </p:sp>
    </p:spTree>
    <p:extLst>
      <p:ext uri="{BB962C8B-B14F-4D97-AF65-F5344CB8AC3E}">
        <p14:creationId xmlns:p14="http://schemas.microsoft.com/office/powerpoint/2010/main" val="42590355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9CA49B-D443-8CA7-BF21-5BE87910BC40}"/>
              </a:ext>
            </a:extLst>
          </p:cNvPr>
          <p:cNvSpPr>
            <a:spLocks noGrp="1"/>
          </p:cNvSpPr>
          <p:nvPr>
            <p:ph type="ctrTitle"/>
          </p:nvPr>
        </p:nvSpPr>
        <p:spPr/>
        <p:txBody>
          <a:bodyPr>
            <a:normAutofit fontScale="90000"/>
          </a:bodyPr>
          <a:lstStyle/>
          <a:p>
            <a:r>
              <a:rPr lang="de-DE" dirty="0"/>
              <a:t>8 Tipps gegen Cybermobbing</a:t>
            </a:r>
            <a:br>
              <a:rPr lang="de-DE" dirty="0"/>
            </a:br>
            <a:br>
              <a:rPr lang="de-DE" dirty="0"/>
            </a:br>
            <a:r>
              <a:rPr lang="de-DE" sz="3600" dirty="0"/>
              <a:t>1. </a:t>
            </a:r>
            <a:r>
              <a:rPr lang="de-DE" sz="3600" b="1" dirty="0"/>
              <a:t>Halte dich bedeckt!</a:t>
            </a:r>
            <a:br>
              <a:rPr lang="de-DE" sz="3600" b="1" dirty="0"/>
            </a:br>
            <a:r>
              <a:rPr lang="de-DE" sz="3600" b="1" dirty="0"/>
              <a:t>2. Nicht antworten!</a:t>
            </a:r>
            <a:br>
              <a:rPr lang="de-DE" sz="3600" b="1" dirty="0"/>
            </a:br>
            <a:r>
              <a:rPr lang="de-DE" sz="3600" b="1" dirty="0"/>
              <a:t>3. Beweise sichern!</a:t>
            </a:r>
            <a:br>
              <a:rPr lang="de-DE" sz="3600" b="1" dirty="0"/>
            </a:br>
            <a:r>
              <a:rPr lang="de-DE" sz="3600" b="1" dirty="0"/>
              <a:t>4. Inhalte löschen lassen!</a:t>
            </a:r>
            <a:br>
              <a:rPr lang="de-DE" sz="3600" b="1" dirty="0"/>
            </a:br>
            <a:r>
              <a:rPr lang="de-DE" sz="3600" b="1" dirty="0"/>
              <a:t>5. Täter blockieren!</a:t>
            </a:r>
            <a:br>
              <a:rPr lang="de-DE" sz="3600" b="1" dirty="0"/>
            </a:br>
            <a:r>
              <a:rPr lang="de-DE" sz="3600" b="1" dirty="0"/>
              <a:t>6. Keine Schwäche zeigen!</a:t>
            </a:r>
            <a:br>
              <a:rPr lang="de-DE" sz="3600" b="1" dirty="0"/>
            </a:br>
            <a:r>
              <a:rPr lang="de-DE" sz="3600" b="1" dirty="0"/>
              <a:t>7. Sich jemandem anvertrauen!</a:t>
            </a:r>
            <a:br>
              <a:rPr lang="de-DE" sz="3600" b="1" dirty="0"/>
            </a:br>
            <a:r>
              <a:rPr lang="de-DE" sz="3600" b="1" dirty="0"/>
              <a:t>8. In schlimmen Fällen:  Zur Polizei gehen und Anzeige erstatten!</a:t>
            </a:r>
            <a:br>
              <a:rPr lang="de-DE" b="1" dirty="0"/>
            </a:br>
            <a:endParaRPr lang="de-DE" dirty="0"/>
          </a:p>
        </p:txBody>
      </p:sp>
    </p:spTree>
    <p:extLst>
      <p:ext uri="{BB962C8B-B14F-4D97-AF65-F5344CB8AC3E}">
        <p14:creationId xmlns:p14="http://schemas.microsoft.com/office/powerpoint/2010/main" val="33278685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187092-7C80-17ED-1C5A-3708668C8929}"/>
              </a:ext>
            </a:extLst>
          </p:cNvPr>
          <p:cNvSpPr>
            <a:spLocks noGrp="1"/>
          </p:cNvSpPr>
          <p:nvPr>
            <p:ph type="body" sz="quarter" idx="11"/>
          </p:nvPr>
        </p:nvSpPr>
        <p:spPr/>
        <p:txBody>
          <a:bodyPr/>
          <a:lstStyle/>
          <a:p>
            <a:endParaRPr lang="de-DE"/>
          </a:p>
        </p:txBody>
      </p:sp>
      <p:sp>
        <p:nvSpPr>
          <p:cNvPr id="3" name="Inhaltsplatzhalter 2">
            <a:extLst>
              <a:ext uri="{FF2B5EF4-FFF2-40B4-BE49-F238E27FC236}">
                <a16:creationId xmlns:a16="http://schemas.microsoft.com/office/drawing/2014/main" id="{07ED4F76-3EE6-EC9E-32C2-2E91856BFDF2}"/>
              </a:ext>
            </a:extLst>
          </p:cNvPr>
          <p:cNvSpPr>
            <a:spLocks noGrp="1"/>
          </p:cNvSpPr>
          <p:nvPr>
            <p:ph sz="quarter" idx="13"/>
          </p:nvPr>
        </p:nvSpPr>
        <p:spPr/>
        <p:txBody>
          <a:bodyPr>
            <a:normAutofit fontScale="77500" lnSpcReduction="20000"/>
          </a:bodyPr>
          <a:lstStyle/>
          <a:p>
            <a:pPr marL="0" indent="0">
              <a:buNone/>
            </a:pPr>
            <a:r>
              <a:rPr lang="de-DE" b="1" dirty="0">
                <a:latin typeface="Calibri" panose="020F0502020204030204" pitchFamily="34" charset="0"/>
                <a:cs typeface="Calibri" panose="020F0502020204030204" pitchFamily="34" charset="0"/>
              </a:rPr>
              <a:t>Nummer gegen Kummer</a:t>
            </a:r>
          </a:p>
          <a:p>
            <a:r>
              <a:rPr lang="de-DE" dirty="0">
                <a:cs typeface="Calibri" panose="020F0502020204030204" pitchFamily="34" charset="0"/>
              </a:rPr>
              <a:t>Anonym</a:t>
            </a:r>
            <a:r>
              <a:rPr lang="de-DE" dirty="0"/>
              <a:t> und </a:t>
            </a:r>
            <a:r>
              <a:rPr lang="de-DE" dirty="0">
                <a:cs typeface="Calibri" panose="020F0502020204030204" pitchFamily="34" charset="0"/>
              </a:rPr>
              <a:t>kostenlos</a:t>
            </a:r>
          </a:p>
          <a:p>
            <a:r>
              <a:rPr lang="de-DE" dirty="0"/>
              <a:t>Per </a:t>
            </a:r>
            <a:r>
              <a:rPr lang="de-DE" dirty="0">
                <a:cs typeface="Calibri" panose="020F0502020204030204" pitchFamily="34" charset="0"/>
              </a:rPr>
              <a:t>Telefon </a:t>
            </a:r>
            <a:r>
              <a:rPr lang="de-DE" dirty="0"/>
              <a:t>(Mo-Sa 14-20 Uhr)</a:t>
            </a:r>
          </a:p>
          <a:p>
            <a:r>
              <a:rPr lang="de-DE" dirty="0"/>
              <a:t>Per </a:t>
            </a:r>
            <a:r>
              <a:rPr lang="de-DE" dirty="0">
                <a:cs typeface="Calibri" panose="020F0502020204030204" pitchFamily="34" charset="0"/>
              </a:rPr>
              <a:t>Mail</a:t>
            </a:r>
            <a:r>
              <a:rPr lang="de-DE" dirty="0"/>
              <a:t> (Rückmeldung kann mehrere Tage dauern)</a:t>
            </a:r>
            <a:br>
              <a:rPr lang="de-DE" dirty="0"/>
            </a:br>
            <a:endParaRPr lang="de-DE" i="1" dirty="0">
              <a:latin typeface="Calibri" panose="020F0502020204030204" pitchFamily="34" charset="0"/>
              <a:cs typeface="Calibri" panose="020F0502020204030204" pitchFamily="34" charset="0"/>
            </a:endParaRPr>
          </a:p>
          <a:p>
            <a:pPr marL="0" indent="0">
              <a:buNone/>
            </a:pPr>
            <a:r>
              <a:rPr lang="de-DE" b="1" dirty="0" err="1">
                <a:latin typeface="Calibri" panose="020F0502020204030204" pitchFamily="34" charset="0"/>
                <a:cs typeface="Calibri" panose="020F0502020204030204" pitchFamily="34" charset="0"/>
              </a:rPr>
              <a:t>juuuport.de</a:t>
            </a:r>
            <a:endParaRPr lang="de-DE" b="1" dirty="0">
              <a:latin typeface="Calibri" panose="020F0502020204030204" pitchFamily="34" charset="0"/>
              <a:cs typeface="Calibri" panose="020F0502020204030204" pitchFamily="34" charset="0"/>
            </a:endParaRPr>
          </a:p>
          <a:p>
            <a:r>
              <a:rPr lang="de-DE" dirty="0">
                <a:cs typeface="Calibri" panose="020F0502020204030204" pitchFamily="34" charset="0"/>
              </a:rPr>
              <a:t>Anonym</a:t>
            </a:r>
            <a:r>
              <a:rPr lang="de-DE" dirty="0"/>
              <a:t> und </a:t>
            </a:r>
            <a:r>
              <a:rPr lang="de-DE" dirty="0">
                <a:cs typeface="Calibri" panose="020F0502020204030204" pitchFamily="34" charset="0"/>
              </a:rPr>
              <a:t>kostenlos</a:t>
            </a:r>
          </a:p>
          <a:p>
            <a:r>
              <a:rPr lang="de-DE" dirty="0">
                <a:cs typeface="Calibri" panose="020F0502020204030204" pitchFamily="34" charset="0"/>
              </a:rPr>
              <a:t>Jugendliche Scouts </a:t>
            </a:r>
            <a:r>
              <a:rPr lang="de-DE" dirty="0">
                <a:cs typeface="Calibri Light" panose="020F0302020204030204" pitchFamily="34" charset="0"/>
              </a:rPr>
              <a:t>beraten</a:t>
            </a:r>
            <a:br>
              <a:rPr lang="de-DE" dirty="0">
                <a:cs typeface="Calibri Light" panose="020F0302020204030204" pitchFamily="34" charset="0"/>
              </a:rPr>
            </a:br>
            <a:endParaRPr lang="de-DE" dirty="0">
              <a:cs typeface="Calibri Light" panose="020F0302020204030204" pitchFamily="34" charset="0"/>
            </a:endParaRPr>
          </a:p>
          <a:p>
            <a:pPr marL="0" indent="0">
              <a:buNone/>
            </a:pPr>
            <a:r>
              <a:rPr lang="de-DE" b="1" dirty="0">
                <a:latin typeface="Calibri" panose="020F0502020204030204" pitchFamily="34" charset="0"/>
                <a:cs typeface="Calibri" panose="020F0502020204030204" pitchFamily="34" charset="0"/>
              </a:rPr>
              <a:t>Safe-im-Recht</a:t>
            </a:r>
          </a:p>
          <a:p>
            <a:r>
              <a:rPr lang="de-DE" dirty="0">
                <a:cs typeface="Calibri" panose="020F0502020204030204" pitchFamily="34" charset="0"/>
              </a:rPr>
              <a:t>Chatten mit </a:t>
            </a:r>
            <a:r>
              <a:rPr lang="de-DE" dirty="0" err="1">
                <a:cs typeface="Calibri" panose="020F0502020204030204" pitchFamily="34" charset="0"/>
              </a:rPr>
              <a:t>Expert:innen</a:t>
            </a:r>
            <a:r>
              <a:rPr lang="de-DE" dirty="0">
                <a:cs typeface="Calibri" panose="020F0502020204030204" pitchFamily="34" charset="0"/>
              </a:rPr>
              <a:t> für Recht und Gesetze</a:t>
            </a:r>
            <a:br>
              <a:rPr lang="de-DE" dirty="0">
                <a:cs typeface="Calibri" panose="020F0502020204030204" pitchFamily="34" charset="0"/>
              </a:rPr>
            </a:br>
            <a:r>
              <a:rPr lang="de-DE" dirty="0"/>
              <a:t>(Mi-Fr 11-13 Uhr &amp; 18-20 Uhr)</a:t>
            </a:r>
            <a:endParaRPr lang="de-DE" dirty="0">
              <a:cs typeface="Calibri" panose="020F0502020204030204" pitchFamily="34" charset="0"/>
            </a:endParaRPr>
          </a:p>
          <a:p>
            <a:r>
              <a:rPr lang="de-DE" dirty="0">
                <a:cs typeface="Calibri" panose="020F0502020204030204" pitchFamily="34" charset="0"/>
              </a:rPr>
              <a:t>Per </a:t>
            </a:r>
            <a:r>
              <a:rPr lang="de-DE" dirty="0" err="1">
                <a:cs typeface="Calibri" panose="020F0502020204030204" pitchFamily="34" charset="0"/>
              </a:rPr>
              <a:t>Webchat</a:t>
            </a:r>
            <a:r>
              <a:rPr lang="de-DE" dirty="0">
                <a:cs typeface="Calibri" panose="020F0502020204030204" pitchFamily="34" charset="0"/>
              </a:rPr>
              <a:t>: anonym</a:t>
            </a:r>
            <a:r>
              <a:rPr lang="de-DE" dirty="0"/>
              <a:t> und </a:t>
            </a:r>
            <a:r>
              <a:rPr lang="de-DE" dirty="0">
                <a:cs typeface="Calibri" panose="020F0502020204030204" pitchFamily="34" charset="0"/>
              </a:rPr>
              <a:t>kostenlos</a:t>
            </a:r>
          </a:p>
          <a:p>
            <a:r>
              <a:rPr lang="de-DE" dirty="0">
                <a:cs typeface="Calibri" panose="020F0502020204030204" pitchFamily="34" charset="0"/>
              </a:rPr>
              <a:t>Per WhatsApp: Profilname/Telefonnummer sichtbar</a:t>
            </a:r>
          </a:p>
          <a:p>
            <a:pPr marL="0" indent="0">
              <a:buNone/>
            </a:pPr>
            <a:endParaRPr lang="de-DE" dirty="0"/>
          </a:p>
        </p:txBody>
      </p:sp>
      <p:sp>
        <p:nvSpPr>
          <p:cNvPr id="4" name="Titel 3">
            <a:extLst>
              <a:ext uri="{FF2B5EF4-FFF2-40B4-BE49-F238E27FC236}">
                <a16:creationId xmlns:a16="http://schemas.microsoft.com/office/drawing/2014/main" id="{B5EC0FC0-C9A0-BD76-7C29-3CD547C9B0BC}"/>
              </a:ext>
            </a:extLst>
          </p:cNvPr>
          <p:cNvSpPr>
            <a:spLocks noGrp="1"/>
          </p:cNvSpPr>
          <p:nvPr>
            <p:ph type="title"/>
          </p:nvPr>
        </p:nvSpPr>
        <p:spPr/>
        <p:txBody>
          <a:bodyPr/>
          <a:lstStyle/>
          <a:p>
            <a:pPr algn="ctr"/>
            <a:r>
              <a:rPr lang="de-DE" dirty="0"/>
              <a:t>Wo du Hilfe bekommen kannst</a:t>
            </a:r>
          </a:p>
        </p:txBody>
      </p:sp>
      <p:grpSp>
        <p:nvGrpSpPr>
          <p:cNvPr id="5" name="Gruppierung 6">
            <a:extLst>
              <a:ext uri="{FF2B5EF4-FFF2-40B4-BE49-F238E27FC236}">
                <a16:creationId xmlns:a16="http://schemas.microsoft.com/office/drawing/2014/main" id="{9D3117FE-5943-6073-5AF5-445108F6460F}"/>
              </a:ext>
            </a:extLst>
          </p:cNvPr>
          <p:cNvGrpSpPr/>
          <p:nvPr/>
        </p:nvGrpSpPr>
        <p:grpSpPr>
          <a:xfrm>
            <a:off x="7507655" y="1596141"/>
            <a:ext cx="2672666" cy="2402836"/>
            <a:chOff x="4831076" y="1452083"/>
            <a:chExt cx="4056073" cy="3370982"/>
          </a:xfrm>
        </p:grpSpPr>
        <p:pic>
          <p:nvPicPr>
            <p:cNvPr id="6" name="Bild 8">
              <a:extLst>
                <a:ext uri="{FF2B5EF4-FFF2-40B4-BE49-F238E27FC236}">
                  <a16:creationId xmlns:a16="http://schemas.microsoft.com/office/drawing/2014/main" id="{70E9F049-8AE6-29BA-B887-197C3E4E1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455" y="1452083"/>
              <a:ext cx="3847315" cy="2037846"/>
            </a:xfrm>
            <a:prstGeom prst="rect">
              <a:avLst/>
            </a:prstGeom>
          </p:spPr>
        </p:pic>
        <p:pic>
          <p:nvPicPr>
            <p:cNvPr id="7" name="Bild 2">
              <a:extLst>
                <a:ext uri="{FF2B5EF4-FFF2-40B4-BE49-F238E27FC236}">
                  <a16:creationId xmlns:a16="http://schemas.microsoft.com/office/drawing/2014/main" id="{E20800FB-441B-0F84-74AA-5F62A1E4FC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1076" y="3957769"/>
              <a:ext cx="4056073" cy="865296"/>
            </a:xfrm>
            <a:prstGeom prst="rect">
              <a:avLst/>
            </a:prstGeom>
          </p:spPr>
        </p:pic>
      </p:grpSp>
      <p:pic>
        <p:nvPicPr>
          <p:cNvPr id="8" name="Grafik 7" descr="Ein Bild, das Text enthält.&#10;&#10;Automatisch generierte Beschreibung">
            <a:extLst>
              <a:ext uri="{FF2B5EF4-FFF2-40B4-BE49-F238E27FC236}">
                <a16:creationId xmlns:a16="http://schemas.microsoft.com/office/drawing/2014/main" id="{0A377001-2315-A0E3-B9A4-5CDF03B543AF}"/>
              </a:ext>
            </a:extLst>
          </p:cNvPr>
          <p:cNvPicPr>
            <a:picLocks noChangeAspect="1"/>
          </p:cNvPicPr>
          <p:nvPr/>
        </p:nvPicPr>
        <p:blipFill>
          <a:blip r:embed="rId5"/>
          <a:stretch>
            <a:fillRect/>
          </a:stretch>
        </p:blipFill>
        <p:spPr>
          <a:xfrm>
            <a:off x="7237310" y="3923902"/>
            <a:ext cx="2341622" cy="2244055"/>
          </a:xfrm>
          <a:prstGeom prst="rect">
            <a:avLst/>
          </a:prstGeom>
        </p:spPr>
      </p:pic>
    </p:spTree>
    <p:extLst>
      <p:ext uri="{BB962C8B-B14F-4D97-AF65-F5344CB8AC3E}">
        <p14:creationId xmlns:p14="http://schemas.microsoft.com/office/powerpoint/2010/main" val="42550162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A99398F-8189-A192-0C21-217F5EA41022}"/>
              </a:ext>
            </a:extLst>
          </p:cNvPr>
          <p:cNvSpPr>
            <a:spLocks noGrp="1"/>
          </p:cNvSpPr>
          <p:nvPr>
            <p:ph type="body" sz="quarter" idx="11"/>
          </p:nvPr>
        </p:nvSpPr>
        <p:spPr/>
        <p:txBody>
          <a:bodyPr/>
          <a:lstStyle/>
          <a:p>
            <a:endParaRPr lang="de-DE"/>
          </a:p>
        </p:txBody>
      </p:sp>
      <p:sp>
        <p:nvSpPr>
          <p:cNvPr id="3" name="Inhaltsplatzhalter 2">
            <a:extLst>
              <a:ext uri="{FF2B5EF4-FFF2-40B4-BE49-F238E27FC236}">
                <a16:creationId xmlns:a16="http://schemas.microsoft.com/office/drawing/2014/main" id="{280A6074-B8CC-4172-72B5-888446E4BF34}"/>
              </a:ext>
            </a:extLst>
          </p:cNvPr>
          <p:cNvSpPr>
            <a:spLocks noGrp="1"/>
          </p:cNvSpPr>
          <p:nvPr>
            <p:ph sz="quarter" idx="13"/>
          </p:nvPr>
        </p:nvSpPr>
        <p:spPr/>
        <p:txBody>
          <a:bodyPr/>
          <a:lstStyle/>
          <a:p>
            <a:pPr marL="0" indent="0">
              <a:buNone/>
            </a:pPr>
            <a:r>
              <a:rPr lang="de-DE" dirty="0">
                <a:sym typeface="Wingdings" pitchFamily="2" charset="2"/>
              </a:rPr>
              <a:t>Name:</a:t>
            </a:r>
          </a:p>
          <a:p>
            <a:pPr marL="0" indent="0">
              <a:buNone/>
            </a:pPr>
            <a:r>
              <a:rPr lang="de-DE" dirty="0">
                <a:sym typeface="Wingdings" pitchFamily="2" charset="2"/>
              </a:rPr>
              <a:t>Funktion:</a:t>
            </a:r>
          </a:p>
          <a:p>
            <a:pPr marL="0" indent="0">
              <a:buNone/>
            </a:pPr>
            <a:r>
              <a:rPr lang="de-DE" dirty="0">
                <a:sym typeface="Wingdings" pitchFamily="2" charset="2"/>
              </a:rPr>
              <a:t>Kontakt:</a:t>
            </a:r>
          </a:p>
        </p:txBody>
      </p:sp>
      <p:sp>
        <p:nvSpPr>
          <p:cNvPr id="4" name="Titel 3">
            <a:extLst>
              <a:ext uri="{FF2B5EF4-FFF2-40B4-BE49-F238E27FC236}">
                <a16:creationId xmlns:a16="http://schemas.microsoft.com/office/drawing/2014/main" id="{8BB245D0-0CF3-9F0C-D4D4-0DACA66D2E40}"/>
              </a:ext>
            </a:extLst>
          </p:cNvPr>
          <p:cNvSpPr>
            <a:spLocks noGrp="1"/>
          </p:cNvSpPr>
          <p:nvPr>
            <p:ph type="title"/>
          </p:nvPr>
        </p:nvSpPr>
        <p:spPr/>
        <p:txBody>
          <a:bodyPr/>
          <a:lstStyle/>
          <a:p>
            <a:pPr algn="ctr"/>
            <a:r>
              <a:rPr lang="de-DE" dirty="0"/>
              <a:t>Ansprechpartner an meiner Schule</a:t>
            </a:r>
          </a:p>
        </p:txBody>
      </p:sp>
      <p:sp>
        <p:nvSpPr>
          <p:cNvPr id="6" name="Inhaltsplatzhalter 5">
            <a:extLst>
              <a:ext uri="{FF2B5EF4-FFF2-40B4-BE49-F238E27FC236}">
                <a16:creationId xmlns:a16="http://schemas.microsoft.com/office/drawing/2014/main" id="{A2E54081-AD3A-C51C-0AC7-2AB08CEA362F}"/>
              </a:ext>
            </a:extLst>
          </p:cNvPr>
          <p:cNvSpPr>
            <a:spLocks noGrp="1"/>
          </p:cNvSpPr>
          <p:nvPr>
            <p:ph sz="quarter" idx="14"/>
          </p:nvPr>
        </p:nvSpPr>
        <p:spPr/>
        <p:txBody>
          <a:bodyPr/>
          <a:lstStyle/>
          <a:p>
            <a:pPr marL="0" indent="0">
              <a:buNone/>
            </a:pPr>
            <a:r>
              <a:rPr lang="de-DE" dirty="0">
                <a:sym typeface="Wingdings" pitchFamily="2" charset="2"/>
              </a:rPr>
              <a:t>Name:</a:t>
            </a:r>
          </a:p>
          <a:p>
            <a:pPr marL="0" indent="0">
              <a:buNone/>
            </a:pPr>
            <a:r>
              <a:rPr lang="de-DE" dirty="0">
                <a:sym typeface="Wingdings" pitchFamily="2" charset="2"/>
              </a:rPr>
              <a:t>Funktion:</a:t>
            </a:r>
          </a:p>
          <a:p>
            <a:pPr marL="0" indent="0">
              <a:buNone/>
            </a:pPr>
            <a:r>
              <a:rPr lang="de-DE" dirty="0">
                <a:sym typeface="Wingdings" pitchFamily="2" charset="2"/>
              </a:rPr>
              <a:t>Kontakt:</a:t>
            </a:r>
          </a:p>
          <a:p>
            <a:pPr marL="0" indent="0">
              <a:buNone/>
            </a:pPr>
            <a:endParaRPr lang="de-DE" dirty="0"/>
          </a:p>
        </p:txBody>
      </p:sp>
    </p:spTree>
    <p:extLst>
      <p:ext uri="{BB962C8B-B14F-4D97-AF65-F5344CB8AC3E}">
        <p14:creationId xmlns:p14="http://schemas.microsoft.com/office/powerpoint/2010/main" val="8505229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A4ED2E9-4EC9-D752-2DB5-F7E59DB06F90}"/>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25704658-DADD-53D2-8448-CCA5C0640E9E}"/>
              </a:ext>
            </a:extLst>
          </p:cNvPr>
          <p:cNvSpPr>
            <a:spLocks noGrp="1"/>
          </p:cNvSpPr>
          <p:nvPr>
            <p:ph type="title"/>
          </p:nvPr>
        </p:nvSpPr>
        <p:spPr/>
        <p:txBody>
          <a:bodyPr/>
          <a:lstStyle/>
          <a:p>
            <a:pPr algn="ctr"/>
            <a:r>
              <a:rPr lang="de-DE" dirty="0"/>
              <a:t>Komplimente Challenge</a:t>
            </a:r>
          </a:p>
        </p:txBody>
      </p:sp>
      <p:sp>
        <p:nvSpPr>
          <p:cNvPr id="15" name="Textfeld 14">
            <a:extLst>
              <a:ext uri="{FF2B5EF4-FFF2-40B4-BE49-F238E27FC236}">
                <a16:creationId xmlns:a16="http://schemas.microsoft.com/office/drawing/2014/main" id="{3D7BAF4C-292E-2FBD-8B86-71A36676C226}"/>
              </a:ext>
            </a:extLst>
          </p:cNvPr>
          <p:cNvSpPr txBox="1"/>
          <p:nvPr/>
        </p:nvSpPr>
        <p:spPr>
          <a:xfrm>
            <a:off x="879649" y="2019407"/>
            <a:ext cx="10032191" cy="2308324"/>
          </a:xfrm>
          <a:prstGeom prst="rect">
            <a:avLst/>
          </a:prstGeom>
          <a:noFill/>
        </p:spPr>
        <p:txBody>
          <a:bodyPr wrap="square">
            <a:spAutoFit/>
          </a:bodyPr>
          <a:lstStyle/>
          <a:p>
            <a:pPr marL="0" indent="0" algn="ctr">
              <a:buNone/>
            </a:pPr>
            <a:r>
              <a:rPr lang="de-DE" sz="3600" b="1" dirty="0">
                <a:solidFill>
                  <a:schemeClr val="bg1"/>
                </a:solidFill>
              </a:rPr>
              <a:t>Schreibt an jeden eurer Mitschüler und Mitschülerinnen </a:t>
            </a:r>
          </a:p>
          <a:p>
            <a:pPr marL="0" indent="0" algn="ctr">
              <a:buNone/>
            </a:pPr>
            <a:r>
              <a:rPr lang="de-DE" sz="3600" b="1" dirty="0">
                <a:solidFill>
                  <a:schemeClr val="bg1"/>
                </a:solidFill>
              </a:rPr>
              <a:t>einen kleinen Zettel und sagt ihnen, </a:t>
            </a:r>
          </a:p>
          <a:p>
            <a:pPr marL="0" indent="0" algn="ctr">
              <a:buNone/>
            </a:pPr>
            <a:r>
              <a:rPr lang="de-DE" sz="3600" b="1" dirty="0">
                <a:solidFill>
                  <a:schemeClr val="bg1"/>
                </a:solidFill>
              </a:rPr>
              <a:t>was ihr toll an ihnen findet!</a:t>
            </a:r>
          </a:p>
        </p:txBody>
      </p:sp>
    </p:spTree>
    <p:extLst>
      <p:ext uri="{BB962C8B-B14F-4D97-AF65-F5344CB8AC3E}">
        <p14:creationId xmlns:p14="http://schemas.microsoft.com/office/powerpoint/2010/main" val="309953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mecodia Akademie">
  <a:themeElements>
    <a:clrScheme name="Benutzerdefiniert 5">
      <a:dk1>
        <a:srgbClr val="333333"/>
      </a:dk1>
      <a:lt1>
        <a:srgbClr val="FFFFFF"/>
      </a:lt1>
      <a:dk2>
        <a:srgbClr val="1B2C3F"/>
      </a:dk2>
      <a:lt2>
        <a:srgbClr val="D9D9DA"/>
      </a:lt2>
      <a:accent1>
        <a:srgbClr val="10B3F1"/>
      </a:accent1>
      <a:accent2>
        <a:srgbClr val="F6F6F6"/>
      </a:accent2>
      <a:accent3>
        <a:srgbClr val="9B58B5"/>
      </a:accent3>
      <a:accent4>
        <a:srgbClr val="C14969"/>
      </a:accent4>
      <a:accent5>
        <a:srgbClr val="23D5BD"/>
      </a:accent5>
      <a:accent6>
        <a:srgbClr val="EAC14D"/>
      </a:accent6>
      <a:hlink>
        <a:srgbClr val="10B3F1"/>
      </a:hlink>
      <a:folHlink>
        <a:srgbClr val="10B3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3" id="{ED6F78CD-9B8D-ED47-B51E-B01FCB75E01B}" vid="{2369B411-4E1A-EC42-8ED4-BAC8CEDEFDBB}"/>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mecodia Akademie</Template>
  <TotalTime>0</TotalTime>
  <Words>1027</Words>
  <Application>Microsoft Macintosh PowerPoint</Application>
  <PresentationFormat>Breitbild</PresentationFormat>
  <Paragraphs>114</Paragraphs>
  <Slides>8</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Calibri Light</vt:lpstr>
      <vt:lpstr>Wingdings</vt:lpstr>
      <vt:lpstr>mecodia Akademie</vt:lpstr>
      <vt:lpstr>Cybermobbing  Wie du dich wehren kannst</vt:lpstr>
      <vt:lpstr>Was ist Mobbing und welche Formen gibt es?</vt:lpstr>
      <vt:lpstr>Cybermobbing = Mobbing online</vt:lpstr>
      <vt:lpstr>Cybermobbing = Mobbing online</vt:lpstr>
      <vt:lpstr>8 Tipps gegen Cybermobbing  1. Halte dich bedeckt! 2. Nicht antworten! 3. Beweise sichern! 4. Inhalte löschen lassen! 5. Täter blockieren! 6. Keine Schwäche zeigen! 7. Sich jemandem anvertrauen! 8. In schlimmen Fällen:  Zur Polizei gehen und Anzeige erstatten! </vt:lpstr>
      <vt:lpstr>Wo du Hilfe bekommen kannst</vt:lpstr>
      <vt:lpstr>Ansprechpartner an meiner Schule</vt:lpstr>
      <vt:lpstr>Komplimente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Schöne heile Welt</dc:title>
  <dc:creator>Fabian Sauer</dc:creator>
  <cp:lastModifiedBy>Fabian Sauer</cp:lastModifiedBy>
  <cp:revision>11</cp:revision>
  <dcterms:created xsi:type="dcterms:W3CDTF">2022-07-15T13:01:02Z</dcterms:created>
  <dcterms:modified xsi:type="dcterms:W3CDTF">2023-04-14T11:41:24Z</dcterms:modified>
</cp:coreProperties>
</file>